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56" r:id="rId2"/>
    <p:sldId id="413" r:id="rId3"/>
    <p:sldId id="414" r:id="rId4"/>
    <p:sldId id="415" r:id="rId5"/>
    <p:sldId id="433" r:id="rId6"/>
    <p:sldId id="435" r:id="rId7"/>
    <p:sldId id="434" r:id="rId8"/>
    <p:sldId id="416" r:id="rId9"/>
    <p:sldId id="418" r:id="rId10"/>
    <p:sldId id="417" r:id="rId11"/>
    <p:sldId id="419" r:id="rId12"/>
    <p:sldId id="420" r:id="rId13"/>
    <p:sldId id="421" r:id="rId14"/>
    <p:sldId id="422" r:id="rId15"/>
    <p:sldId id="432" r:id="rId16"/>
    <p:sldId id="424" r:id="rId17"/>
    <p:sldId id="426" r:id="rId18"/>
    <p:sldId id="428" r:id="rId19"/>
    <p:sldId id="430" r:id="rId20"/>
    <p:sldId id="376" r:id="rId21"/>
    <p:sldId id="423" r:id="rId22"/>
    <p:sldId id="431" r:id="rId23"/>
    <p:sldId id="349" r:id="rId24"/>
  </p:sldIdLst>
  <p:sldSz cx="12192000" cy="6858000"/>
  <p:notesSz cx="6858000" cy="9144000"/>
  <p:embeddedFontLst>
    <p:embeddedFont>
      <p:font typeface="方正粗宋简体" panose="03000509000000000000" pitchFamily="65" charset="-122"/>
      <p:regular r:id="rId27"/>
    </p:embeddedFont>
    <p:embeddedFont>
      <p:font typeface="Arial Black" panose="020B0A04020102020204" pitchFamily="34" charset="0"/>
      <p:bold r:id="rId28"/>
    </p:embeddedFont>
    <p:embeddedFont>
      <p:font typeface="微软雅黑 Light" panose="020B0502040204020203" pitchFamily="34" charset="-122"/>
      <p:regular r:id="rId29"/>
    </p:embeddedFont>
    <p:embeddedFont>
      <p:font typeface="方正超粗黑简体" panose="03000509000000000000" pitchFamily="65" charset="-122"/>
      <p:regular r:id="rId30"/>
    </p:embeddedFont>
    <p:embeddedFont>
      <p:font typeface="Calibri Light" panose="020F0302020204030204" pitchFamily="34" charset="0"/>
      <p:regular r:id="rId31"/>
      <p:italic r:id="rId32"/>
    </p:embeddedFont>
    <p:embeddedFont>
      <p:font typeface="微软雅黑" panose="020B0503020204020204" pitchFamily="34" charset="-122"/>
      <p:regular r:id="rId33"/>
      <p:bold r:id="rId34"/>
    </p:embeddedFont>
    <p:embeddedFont>
      <p:font typeface="方正兰亭大黑简体" panose="02000000000000000000" pitchFamily="2" charset="-122"/>
      <p:regular r:id="rId35"/>
    </p:embeddedFont>
    <p:embeddedFont>
      <p:font typeface="阿里巴巴普惠体 Heavy" panose="00020600040101010101" pitchFamily="18" charset="-122"/>
      <p:bold r:id="rId36"/>
    </p:embeddedFont>
    <p:embeddedFont>
      <p:font typeface="Calibri" panose="020F0502020204030204" pitchFamily="34" charset="0"/>
      <p:regular r:id="rId37"/>
      <p:bold r:id="rId38"/>
      <p:italic r:id="rId39"/>
      <p:boldItalic r:id="rId40"/>
    </p:embeddedFont>
    <p:embeddedFont>
      <p:font typeface="方正大黑简体" panose="03000509000000000000" pitchFamily="65" charset="-122"/>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CCECFF"/>
    <a:srgbClr val="CCFFFF"/>
    <a:srgbClr val="66FFFF"/>
    <a:srgbClr val="CCCCFF"/>
    <a:srgbClr val="CC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11882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D08A0-DF09-4E9C-B249-C36228F80A6E}" type="datetimeFigureOut">
              <a:rPr lang="zh-CN" altLang="en-US" smtClean="0"/>
              <a:t>2025/3/26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28AA1-FFDB-4F5C-8B27-4940D0DA85CF}" type="slidenum">
              <a:rPr lang="zh-CN" altLang="en-US" smtClean="0"/>
              <a:t>‹#›</a:t>
            </a:fld>
            <a:endParaRPr lang="zh-CN" altLang="en-US"/>
          </a:p>
        </p:txBody>
      </p:sp>
    </p:spTree>
    <p:extLst>
      <p:ext uri="{BB962C8B-B14F-4D97-AF65-F5344CB8AC3E}">
        <p14:creationId xmlns:p14="http://schemas.microsoft.com/office/powerpoint/2010/main" val="143040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SV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A7E72-0DDA-4E6C-9AFC-B451CC2994A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20.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2574" y="2082799"/>
            <a:ext cx="8186857" cy="830997"/>
          </a:xfrm>
          <a:prstGeom prst="rect">
            <a:avLst/>
          </a:prstGeom>
          <a:noFill/>
        </p:spPr>
        <p:txBody>
          <a:bodyPr wrap="none" rtlCol="0">
            <a:spAutoFit/>
          </a:bodyPr>
          <a:lstStyle/>
          <a:p>
            <a:pPr algn="ctr"/>
            <a:r>
              <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油气大模型部署应用策略</a:t>
            </a:r>
            <a:r>
              <a:rPr lang="zh-CN" altLang="en-US" sz="48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讨论</a:t>
            </a:r>
            <a:endPar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53166" y="3429000"/>
              <a:ext cx="2737233" cy="3093073"/>
            </a:xfrm>
            <a:prstGeom prst="rect">
              <a:avLst/>
            </a:prstGeom>
          </p:spPr>
        </p:pic>
      </p:grpSp>
      <p:sp>
        <p:nvSpPr>
          <p:cNvPr id="12" name="文本框 11"/>
          <p:cNvSpPr txBox="1"/>
          <p:nvPr/>
        </p:nvSpPr>
        <p:spPr>
          <a:xfrm>
            <a:off x="4728478" y="5071533"/>
            <a:ext cx="2735044" cy="646331"/>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王  权</a:t>
            </a:r>
            <a:endParaRPr lang="en-US" altLang="zh-CN"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2025.3.8 @ </a:t>
            </a:r>
            <a:r>
              <a:rPr lang="zh-CN" altLang="en-US" dirty="0" smtClean="0">
                <a:latin typeface="微软雅黑 Light" panose="020B0502040204020203" pitchFamily="34" charset="-122"/>
                <a:ea typeface="微软雅黑 Light" panose="020B0502040204020203" pitchFamily="34" charset="-122"/>
              </a:rPr>
              <a:t>石油圈</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线上</a:t>
            </a:r>
            <a:r>
              <a:rPr lang="en-US" altLang="zh-CN" dirty="0" smtClean="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5734" y="213146"/>
            <a:ext cx="478939" cy="33934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123284"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训练</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创建</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优秀的行业</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企业核心大模型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32816" y="1812535"/>
            <a:ext cx="6980317" cy="3785652"/>
          </a:xfrm>
          <a:prstGeom prst="rect">
            <a:avLst/>
          </a:prstGeom>
        </p:spPr>
        <p:txBody>
          <a:bodyPr wrap="square">
            <a:spAutoFit/>
          </a:bodyPr>
          <a:lstStyle/>
          <a:p>
            <a:pPr indent="447675" algn="just"/>
            <a:r>
              <a:rPr lang="zh-CN" altLang="en-US" sz="2400" b="1" dirty="0" smtClean="0">
                <a:solidFill>
                  <a:srgbClr val="C00000"/>
                </a:solidFill>
                <a:latin typeface="微软雅黑" panose="020B0503020204020204" pitchFamily="34" charset="-122"/>
                <a:ea typeface="微软雅黑" panose="020B0503020204020204" pitchFamily="34" charset="-122"/>
              </a:rPr>
              <a:t>一级</a:t>
            </a:r>
            <a:r>
              <a:rPr lang="zh-CN" altLang="en-US" sz="2400" b="1" dirty="0">
                <a:solidFill>
                  <a:srgbClr val="C00000"/>
                </a:solidFill>
                <a:latin typeface="微软雅黑" panose="020B0503020204020204" pitchFamily="34" charset="-122"/>
                <a:ea typeface="微软雅黑" panose="020B0503020204020204" pitchFamily="34" charset="-122"/>
              </a:rPr>
              <a:t>蒸馏</a:t>
            </a:r>
            <a:r>
              <a:rPr lang="zh-CN" altLang="en-US" sz="2400" dirty="0">
                <a:latin typeface="微软雅黑" panose="020B0503020204020204" pitchFamily="34" charset="-122"/>
                <a:ea typeface="微软雅黑" panose="020B0503020204020204" pitchFamily="34" charset="-122"/>
              </a:rPr>
              <a:t>从基础元模型进行知识提取。因为基础模型一般规模都很大，所以是否需要进行一级蒸馏需要根据项目投入和实际需求进行决策</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447675" algn="just"/>
            <a:r>
              <a:rPr lang="zh-CN" altLang="en-US" sz="2400" dirty="0" smtClean="0">
                <a:latin typeface="微软雅黑" panose="020B0503020204020204" pitchFamily="34" charset="-122"/>
                <a:ea typeface="微软雅黑" panose="020B0503020204020204" pitchFamily="34" charset="-122"/>
              </a:rPr>
              <a:t>一级</a:t>
            </a:r>
            <a:r>
              <a:rPr lang="zh-CN" altLang="en-US" sz="2400" dirty="0">
                <a:latin typeface="微软雅黑" panose="020B0503020204020204" pitchFamily="34" charset="-122"/>
                <a:ea typeface="微软雅黑" panose="020B0503020204020204" pitchFamily="34" charset="-122"/>
              </a:rPr>
              <a:t>蒸馏出来的大模型规模应当与行业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规模和需求相适应。如果基础模型相对于企业算力等资源而言很大，那就应该做一次一级蒸馏，适当缩小规模，与企业计算资源相匹配。如果企业的信息技术资源很强大，能够支撑基础元大模型，那也可以不做一级蒸馏，而直接使用基础元模型。比如，中石油的昆仑大模型可能不必进行一级蒸馏。</a:t>
            </a:r>
          </a:p>
        </p:txBody>
      </p:sp>
      <p:sp>
        <p:nvSpPr>
          <p:cNvPr id="13" name="矩形 12"/>
          <p:cNvSpPr/>
          <p:nvPr/>
        </p:nvSpPr>
        <p:spPr>
          <a:xfrm>
            <a:off x="732816" y="5919543"/>
            <a:ext cx="10820945"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根据企业的算力等信息技术基础能力决定是否开展一级蒸馏工作。</a:t>
            </a:r>
            <a:endParaRPr lang="zh-CN" altLang="en-US" dirty="0"/>
          </a:p>
        </p:txBody>
      </p:sp>
      <p:grpSp>
        <p:nvGrpSpPr>
          <p:cNvPr id="18" name="组合 17"/>
          <p:cNvGrpSpPr/>
          <p:nvPr/>
        </p:nvGrpSpPr>
        <p:grpSpPr>
          <a:xfrm>
            <a:off x="8139705" y="2095916"/>
            <a:ext cx="3414056" cy="3859183"/>
            <a:chOff x="8139705" y="2302933"/>
            <a:chExt cx="3414056" cy="3859183"/>
          </a:xfrm>
        </p:grpSpPr>
        <p:grpSp>
          <p:nvGrpSpPr>
            <p:cNvPr id="6" name="组合 5"/>
            <p:cNvGrpSpPr/>
            <p:nvPr/>
          </p:nvGrpSpPr>
          <p:grpSpPr>
            <a:xfrm>
              <a:off x="8139705" y="5034258"/>
              <a:ext cx="3414056" cy="1127858"/>
              <a:chOff x="8139705" y="5034258"/>
              <a:chExt cx="3414056" cy="1127858"/>
            </a:xfrm>
          </p:grpSpPr>
          <p:pic>
            <p:nvPicPr>
              <p:cNvPr id="3" name="图片 2"/>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139705" y="5034258"/>
                <a:ext cx="3414056" cy="1127858"/>
              </a:xfrm>
              <a:prstGeom prst="rect">
                <a:avLst/>
              </a:prstGeom>
            </p:spPr>
          </p:pic>
          <p:sp>
            <p:nvSpPr>
              <p:cNvPr id="5" name="文本框 4"/>
              <p:cNvSpPr txBox="1"/>
              <p:nvPr/>
            </p:nvSpPr>
            <p:spPr>
              <a:xfrm>
                <a:off x="8840689" y="5366084"/>
                <a:ext cx="2012089" cy="523220"/>
              </a:xfrm>
              <a:prstGeom prst="rect">
                <a:avLst/>
              </a:prstGeom>
              <a:noFill/>
            </p:spPr>
            <p:txBody>
              <a:bodyPr wrap="none" rtlCol="0">
                <a:spAutoFit/>
              </a:bodyPr>
              <a:lstStyle/>
              <a:p>
                <a:pPr algn="ctr"/>
                <a:r>
                  <a:rPr lang="zh-CN" alt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基础大模型</a:t>
                </a:r>
              </a:p>
            </p:txBody>
          </p:sp>
        </p:grpSp>
        <p:grpSp>
          <p:nvGrpSpPr>
            <p:cNvPr id="11" name="组合 10"/>
            <p:cNvGrpSpPr/>
            <p:nvPr/>
          </p:nvGrpSpPr>
          <p:grpSpPr>
            <a:xfrm>
              <a:off x="8226986" y="3800855"/>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一级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私有化</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180731" y="2302933"/>
              <a:ext cx="2682295" cy="1503686"/>
              <a:chOff x="8180731" y="2302933"/>
              <a:chExt cx="2682295" cy="1503686"/>
            </a:xfrm>
          </p:grpSpPr>
          <p:grpSp>
            <p:nvGrpSpPr>
              <p:cNvPr id="9" name="组合 8"/>
              <p:cNvGrpSpPr/>
              <p:nvPr/>
            </p:nvGrpSpPr>
            <p:grpSpPr>
              <a:xfrm>
                <a:off x="8180731" y="2404724"/>
                <a:ext cx="2682295" cy="1401895"/>
                <a:chOff x="8505586" y="1898164"/>
                <a:chExt cx="2682295" cy="1401895"/>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5586" y="2220059"/>
                  <a:ext cx="2682295" cy="1080000"/>
                </a:xfrm>
                <a:prstGeom prst="rect">
                  <a:avLst/>
                </a:prstGeom>
                <a:noFill/>
                <a:ln>
                  <a:noFill/>
                </a:ln>
              </p:spPr>
            </p:pic>
            <p:sp>
              <p:nvSpPr>
                <p:cNvPr id="7" name="文本框 6"/>
                <p:cNvSpPr txBox="1"/>
                <p:nvPr/>
              </p:nvSpPr>
              <p:spPr>
                <a:xfrm>
                  <a:off x="8901603" y="1898164"/>
                  <a:ext cx="1890261"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行业</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企业大模型</a:t>
                  </a:r>
                  <a:endParaRPr lang="zh-CN" altLang="en-US" dirty="0">
                    <a:latin typeface="方正粗宋简体" panose="03000509000000000000" pitchFamily="65" charset="-122"/>
                    <a:ea typeface="方正粗宋简体" panose="03000509000000000000" pitchFamily="65" charset="-122"/>
                  </a:endParaRPr>
                </a:p>
              </p:txBody>
            </p:sp>
          </p:grpSp>
          <p:sp>
            <p:nvSpPr>
              <p:cNvPr id="12" name="矩形 11"/>
              <p:cNvSpPr/>
              <p:nvPr/>
            </p:nvSpPr>
            <p:spPr>
              <a:xfrm>
                <a:off x="8180731" y="2302933"/>
                <a:ext cx="2682295" cy="1497922"/>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柱形 16"/>
            <p:cNvSpPr/>
            <p:nvPr/>
          </p:nvSpPr>
          <p:spPr>
            <a:xfrm>
              <a:off x="10955867" y="2302933"/>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行业企业知识库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6865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123284"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训练</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创建</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优秀的行业</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企业核心大模型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4606934" y="2146232"/>
            <a:ext cx="6980317" cy="3046988"/>
          </a:xfrm>
          <a:prstGeom prst="rect">
            <a:avLst/>
          </a:prstGeom>
        </p:spPr>
        <p:txBody>
          <a:bodyPr wrap="square">
            <a:spAutoFit/>
          </a:bodyPr>
          <a:lstStyle/>
          <a:p>
            <a:pPr indent="449263" algn="just"/>
            <a:r>
              <a:rPr lang="zh-CN" altLang="en-US" sz="2400" dirty="0">
                <a:latin typeface="微软雅黑" panose="020B0503020204020204" pitchFamily="34" charset="-122"/>
                <a:ea typeface="微软雅黑" panose="020B0503020204020204" pitchFamily="34" charset="-122"/>
              </a:rPr>
              <a:t>经过或未经过一级蒸馏的大模型，还要再次进行</a:t>
            </a:r>
            <a:r>
              <a:rPr lang="zh-CN" altLang="en-US" sz="2400" b="1" dirty="0">
                <a:solidFill>
                  <a:srgbClr val="C00000"/>
                </a:solidFill>
                <a:latin typeface="微软雅黑" panose="020B0503020204020204" pitchFamily="34" charset="-122"/>
                <a:ea typeface="微软雅黑" panose="020B0503020204020204" pitchFamily="34" charset="-122"/>
              </a:rPr>
              <a:t>私有化预训练</a:t>
            </a:r>
            <a:r>
              <a:rPr lang="zh-CN" altLang="en-US" sz="2400" dirty="0">
                <a:latin typeface="微软雅黑" panose="020B0503020204020204" pitchFamily="34" charset="-122"/>
                <a:ea typeface="微软雅黑" panose="020B0503020204020204" pitchFamily="34" charset="-122"/>
              </a:rPr>
              <a:t>。该训练的语料是企业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行业</a:t>
            </a:r>
            <a:r>
              <a:rPr lang="zh-CN" altLang="en-US" sz="2400" b="1" dirty="0">
                <a:solidFill>
                  <a:srgbClr val="C00000"/>
                </a:solidFill>
                <a:latin typeface="微软雅黑" panose="020B0503020204020204" pitchFamily="34" charset="-122"/>
                <a:ea typeface="微软雅黑" panose="020B0503020204020204" pitchFamily="34" charset="-122"/>
              </a:rPr>
              <a:t>私有的数据</a:t>
            </a:r>
            <a:r>
              <a:rPr lang="zh-CN" altLang="en-US" sz="2400" dirty="0">
                <a:latin typeface="微软雅黑" panose="020B0503020204020204" pitchFamily="34" charset="-122"/>
                <a:ea typeface="微软雅黑" panose="020B0503020204020204" pitchFamily="34" charset="-122"/>
              </a:rPr>
              <a:t>。这些数据是非公开的，是原有的基础大模型没有学习过的。开展私有化预训练的目的就是让行业大模型具备广泛的行业企业知识</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449263" algn="just"/>
            <a:r>
              <a:rPr lang="zh-CN" altLang="en-US" sz="2400" dirty="0">
                <a:latin typeface="微软雅黑" panose="020B0503020204020204" pitchFamily="34" charset="-122"/>
                <a:ea typeface="微软雅黑" panose="020B0503020204020204" pitchFamily="34" charset="-122"/>
              </a:rPr>
              <a:t>完成了私有化预训练的行业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企业大模型要</a:t>
            </a:r>
            <a:r>
              <a:rPr lang="zh-CN" altLang="en-US" sz="2400" b="1" dirty="0">
                <a:solidFill>
                  <a:srgbClr val="C00000"/>
                </a:solidFill>
                <a:latin typeface="微软雅黑" panose="020B0503020204020204" pitchFamily="34" charset="-122"/>
                <a:ea typeface="微软雅黑" panose="020B0503020204020204" pitchFamily="34" charset="-122"/>
              </a:rPr>
              <a:t>下发</a:t>
            </a:r>
            <a:r>
              <a:rPr lang="zh-CN" altLang="en-US" sz="2400" dirty="0">
                <a:latin typeface="微软雅黑" panose="020B0503020204020204" pitchFamily="34" charset="-122"/>
                <a:ea typeface="微软雅黑" panose="020B0503020204020204" pitchFamily="34" charset="-122"/>
              </a:rPr>
              <a:t>到企业所属的各个二级单位和组织机构，作为他们建立专业大中模型的基础。</a:t>
            </a:r>
          </a:p>
        </p:txBody>
      </p:sp>
      <p:grpSp>
        <p:nvGrpSpPr>
          <p:cNvPr id="14" name="组合 13"/>
          <p:cNvGrpSpPr/>
          <p:nvPr/>
        </p:nvGrpSpPr>
        <p:grpSpPr>
          <a:xfrm>
            <a:off x="4621899" y="5501544"/>
            <a:ext cx="7287466" cy="1223125"/>
            <a:chOff x="-1780692" y="5598186"/>
            <a:chExt cx="7287466" cy="1223125"/>
          </a:xfrm>
        </p:grpSpPr>
        <p:pic>
          <p:nvPicPr>
            <p:cNvPr id="22" name="图片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0179" y="5598186"/>
              <a:ext cx="1096595" cy="1223125"/>
            </a:xfrm>
            <a:prstGeom prst="rect">
              <a:avLst/>
            </a:prstGeom>
          </p:spPr>
        </p:pic>
        <p:sp>
          <p:nvSpPr>
            <p:cNvPr id="19" name="矩形 18"/>
            <p:cNvSpPr/>
            <p:nvPr/>
          </p:nvSpPr>
          <p:spPr>
            <a:xfrm>
              <a:off x="-1780692" y="5833726"/>
              <a:ext cx="6088526" cy="523220"/>
            </a:xfrm>
            <a:prstGeom prst="rect">
              <a:avLst/>
            </a:prstGeom>
          </p:spPr>
          <p:txBody>
            <a:bodyPr wrap="none">
              <a:spAutoFit/>
            </a:bodyPr>
            <a:lstStyle/>
            <a:p>
              <a:pPr algn="r"/>
              <a:r>
                <a:rPr lang="zh-CN" altLang="en-US" sz="2800" dirty="0" smtClean="0">
                  <a:latin typeface="方正粗宋简体" panose="03000509000000000000" pitchFamily="65" charset="-122"/>
                  <a:ea typeface="方正粗宋简体" panose="03000509000000000000" pitchFamily="65" charset="-122"/>
                </a:rPr>
                <a:t>行业企业大模型对标：</a:t>
              </a: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院士</a:t>
              </a:r>
              <a:r>
                <a:rPr lang="en-US" altLang="zh-CN"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行业专家</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106" y="2698391"/>
            <a:ext cx="3414056" cy="385910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1" name="立方体 20"/>
          <p:cNvSpPr/>
          <p:nvPr/>
        </p:nvSpPr>
        <p:spPr>
          <a:xfrm>
            <a:off x="1611905" y="2607734"/>
            <a:ext cx="1698562" cy="1324964"/>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私有化训练后的大模型</a:t>
            </a:r>
            <a:endPar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3" name="椭圆形标注 22"/>
          <p:cNvSpPr/>
          <p:nvPr/>
        </p:nvSpPr>
        <p:spPr>
          <a:xfrm>
            <a:off x="338668" y="1694721"/>
            <a:ext cx="2294466" cy="718279"/>
          </a:xfrm>
          <a:prstGeom prst="wedgeEllipseCallout">
            <a:avLst>
              <a:gd name="adj1" fmla="val 14591"/>
              <a:gd name="adj2" fmla="val 813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下发到二级组织</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专业领域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45392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0710482" y="5374057"/>
            <a:ext cx="1007499" cy="1424593"/>
          </a:xfrm>
          <a:prstGeom prst="rect">
            <a:avLst/>
          </a:prstGeom>
        </p:spPr>
      </p:pic>
      <p:sp>
        <p:nvSpPr>
          <p:cNvPr id="4" name="文本框 3"/>
          <p:cNvSpPr txBox="1"/>
          <p:nvPr/>
        </p:nvSpPr>
        <p:spPr>
          <a:xfrm>
            <a:off x="650287" y="355599"/>
            <a:ext cx="7717177" cy="1384995"/>
          </a:xfrm>
          <a:prstGeom prst="rect">
            <a:avLst/>
          </a:prstGeom>
          <a:noFill/>
        </p:spPr>
        <p:txBody>
          <a:bodyPr wrap="none" rtlCol="0">
            <a:spAutoFit/>
          </a:bodyPr>
          <a:lstStyle/>
          <a:p>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二</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+SFT</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建立</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各类专业大</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中模型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2</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32816" y="1812535"/>
            <a:ext cx="6980317" cy="4893647"/>
          </a:xfrm>
          <a:prstGeom prst="rect">
            <a:avLst/>
          </a:prstGeom>
        </p:spPr>
        <p:txBody>
          <a:bodyPr wrap="square">
            <a:spAutoFit/>
          </a:bodyPr>
          <a:lstStyle/>
          <a:p>
            <a:pPr indent="355600"/>
            <a:r>
              <a:rPr lang="zh-CN" altLang="en-US" sz="2400" dirty="0">
                <a:latin typeface="微软雅黑" panose="020B0503020204020204" pitchFamily="34" charset="-122"/>
                <a:ea typeface="微软雅黑" panose="020B0503020204020204" pitchFamily="34" charset="-122"/>
              </a:rPr>
              <a:t>各个专业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单位获得行业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企业大模型以后，再次根据自身需求，进行</a:t>
            </a:r>
            <a:r>
              <a:rPr lang="zh-CN" altLang="en-US" sz="2400" b="1" dirty="0">
                <a:solidFill>
                  <a:srgbClr val="C00000"/>
                </a:solidFill>
                <a:latin typeface="微软雅黑" panose="020B0503020204020204" pitchFamily="34" charset="-122"/>
                <a:ea typeface="微软雅黑" panose="020B0503020204020204" pitchFamily="34" charset="-122"/>
              </a:rPr>
              <a:t>二级蒸馏</a:t>
            </a:r>
            <a:r>
              <a:rPr lang="zh-CN" altLang="en-US" sz="2400" dirty="0">
                <a:latin typeface="微软雅黑" panose="020B0503020204020204" pitchFamily="34" charset="-122"/>
                <a:ea typeface="微软雅黑" panose="020B0503020204020204" pitchFamily="34" charset="-122"/>
              </a:rPr>
              <a:t>，目标是进一步缩小模型规模，满足自身拥有的算力等能力</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dirty="0">
                <a:latin typeface="微软雅黑" panose="020B0503020204020204" pitchFamily="34" charset="-122"/>
                <a:ea typeface="微软雅黑" panose="020B0503020204020204" pitchFamily="34" charset="-122"/>
              </a:rPr>
              <a:t>完成二级蒸馏的各个模型需要针对各个专业进行</a:t>
            </a:r>
            <a:r>
              <a:rPr lang="zh-CN" altLang="en-US" sz="2400" b="1" dirty="0">
                <a:solidFill>
                  <a:srgbClr val="C00000"/>
                </a:solidFill>
                <a:latin typeface="微软雅黑" panose="020B0503020204020204" pitchFamily="34" charset="-122"/>
                <a:ea typeface="微软雅黑" panose="020B0503020204020204" pitchFamily="34" charset="-122"/>
              </a:rPr>
              <a:t>监督微调</a:t>
            </a:r>
            <a:r>
              <a:rPr lang="en-US" altLang="zh-CN" sz="2400" b="1" dirty="0">
                <a:solidFill>
                  <a:srgbClr val="C00000"/>
                </a:solidFill>
                <a:latin typeface="微软雅黑" panose="020B0503020204020204" pitchFamily="34" charset="-122"/>
                <a:ea typeface="微软雅黑" panose="020B0503020204020204" pitchFamily="34" charset="-122"/>
              </a:rPr>
              <a:t>(SFT)</a:t>
            </a:r>
            <a:r>
              <a:rPr lang="zh-CN" altLang="en-US" sz="2400" dirty="0">
                <a:latin typeface="微软雅黑" panose="020B0503020204020204" pitchFamily="34" charset="-122"/>
                <a:ea typeface="微软雅黑" panose="020B0503020204020204" pitchFamily="34" charset="-122"/>
              </a:rPr>
              <a:t>，以达到应有的专业水准</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dirty="0">
                <a:latin typeface="微软雅黑" panose="020B0503020204020204" pitchFamily="34" charset="-122"/>
                <a:ea typeface="微软雅黑" panose="020B0503020204020204" pitchFamily="34" charset="-122"/>
              </a:rPr>
              <a:t>在一个行业或企业中，专业模型可能少则数个，多则数十个，具体数量因企业规模和组织架构而变。例如，在我国各油田企业中，一般会存在地质、油藏、地面、物探、钻井、录井、测井、压裂，以及生产运行、经营管理、战略决策等专业模型</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b="1" dirty="0">
                <a:solidFill>
                  <a:srgbClr val="C00000"/>
                </a:solidFill>
                <a:latin typeface="微软雅黑" panose="020B0503020204020204" pitchFamily="34" charset="-122"/>
                <a:ea typeface="微软雅黑" panose="020B0503020204020204" pitchFamily="34" charset="-122"/>
              </a:rPr>
              <a:t>专业模型是企业大模型的骨干系统</a:t>
            </a:r>
            <a:r>
              <a:rPr lang="zh-CN" altLang="en-US" sz="2400" dirty="0">
                <a:latin typeface="微软雅黑" panose="020B0503020204020204" pitchFamily="34" charset="-122"/>
                <a:ea typeface="微软雅黑" panose="020B0503020204020204" pitchFamily="34" charset="-122"/>
              </a:rPr>
              <a:t>，也是企业专业应用系统的重要组件，需要企业统一规划，统一实施。</a:t>
            </a:r>
          </a:p>
        </p:txBody>
      </p:sp>
      <p:grpSp>
        <p:nvGrpSpPr>
          <p:cNvPr id="27" name="组合 26"/>
          <p:cNvGrpSpPr/>
          <p:nvPr/>
        </p:nvGrpSpPr>
        <p:grpSpPr>
          <a:xfrm>
            <a:off x="8226986" y="1050171"/>
            <a:ext cx="3326775" cy="4227859"/>
            <a:chOff x="8226986" y="1877028"/>
            <a:chExt cx="3326775" cy="4227859"/>
          </a:xfrm>
        </p:grpSpPr>
        <p:grpSp>
          <p:nvGrpSpPr>
            <p:cNvPr id="11" name="组合 10"/>
            <p:cNvGrpSpPr/>
            <p:nvPr/>
          </p:nvGrpSpPr>
          <p:grpSpPr>
            <a:xfrm>
              <a:off x="8226986" y="3374950"/>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二</a:t>
                </a:r>
                <a:r>
                  <a:rPr lang="zh-CN" altLang="en-US" dirty="0" smtClean="0">
                    <a:latin typeface="微软雅黑" panose="020B0503020204020204" pitchFamily="34" charset="-122"/>
                    <a:ea typeface="微软雅黑" panose="020B0503020204020204" pitchFamily="34" charset="-122"/>
                  </a:rPr>
                  <a:t>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监督</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微调</a:t>
                </a:r>
              </a:p>
            </p:txBody>
          </p:sp>
        </p:grpSp>
        <p:grpSp>
          <p:nvGrpSpPr>
            <p:cNvPr id="16" name="组合 15"/>
            <p:cNvGrpSpPr/>
            <p:nvPr/>
          </p:nvGrpSpPr>
          <p:grpSpPr>
            <a:xfrm>
              <a:off x="8273572" y="4601201"/>
              <a:ext cx="3280189" cy="1503686"/>
              <a:chOff x="8180731" y="2302933"/>
              <a:chExt cx="2682295" cy="1503686"/>
            </a:xfrm>
          </p:grpSpPr>
          <p:grpSp>
            <p:nvGrpSpPr>
              <p:cNvPr id="9" name="组合 8"/>
              <p:cNvGrpSpPr/>
              <p:nvPr/>
            </p:nvGrpSpPr>
            <p:grpSpPr>
              <a:xfrm>
                <a:off x="8180731" y="2404724"/>
                <a:ext cx="2682295" cy="1401895"/>
                <a:chOff x="8505586" y="1898164"/>
                <a:chExt cx="2682295" cy="1401895"/>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5586" y="2220059"/>
                  <a:ext cx="2682295" cy="1080000"/>
                </a:xfrm>
                <a:prstGeom prst="rect">
                  <a:avLst/>
                </a:prstGeom>
                <a:noFill/>
                <a:ln>
                  <a:noFill/>
                </a:ln>
              </p:spPr>
            </p:pic>
            <p:sp>
              <p:nvSpPr>
                <p:cNvPr id="7" name="文本框 6"/>
                <p:cNvSpPr txBox="1"/>
                <p:nvPr/>
              </p:nvSpPr>
              <p:spPr>
                <a:xfrm>
                  <a:off x="8901603" y="1898164"/>
                  <a:ext cx="1890261"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行业</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企业大模型</a:t>
                  </a:r>
                  <a:endParaRPr lang="zh-CN" altLang="en-US" dirty="0">
                    <a:latin typeface="方正粗宋简体" panose="03000509000000000000" pitchFamily="65" charset="-122"/>
                    <a:ea typeface="方正粗宋简体" panose="03000509000000000000" pitchFamily="65" charset="-122"/>
                  </a:endParaRPr>
                </a:p>
              </p:txBody>
            </p:sp>
          </p:grpSp>
          <p:sp>
            <p:nvSpPr>
              <p:cNvPr id="12" name="矩形 11"/>
              <p:cNvSpPr/>
              <p:nvPr/>
            </p:nvSpPr>
            <p:spPr>
              <a:xfrm>
                <a:off x="8180731" y="2302933"/>
                <a:ext cx="2682295" cy="1497922"/>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柱形 16"/>
            <p:cNvSpPr/>
            <p:nvPr/>
          </p:nvSpPr>
          <p:spPr>
            <a:xfrm>
              <a:off x="10955867" y="1877028"/>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企业专业知识库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8273571" y="1947333"/>
              <a:ext cx="2606095" cy="142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8347516" y="2031859"/>
              <a:ext cx="1352812" cy="1216141"/>
              <a:chOff x="8358786" y="2248707"/>
              <a:chExt cx="1352812" cy="1216141"/>
            </a:xfrm>
          </p:grpSpPr>
          <p:sp>
            <p:nvSpPr>
              <p:cNvPr id="19" name="正五边形 18"/>
              <p:cNvSpPr/>
              <p:nvPr/>
            </p:nvSpPr>
            <p:spPr>
              <a:xfrm>
                <a:off x="8605079" y="2248707"/>
                <a:ext cx="1106519" cy="914400"/>
              </a:xfrm>
              <a:prstGeom prst="pentagon">
                <a:avLst/>
              </a:prstGeom>
              <a:solidFill>
                <a:schemeClr val="accent4">
                  <a:alpha val="63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正五边形 19"/>
              <p:cNvSpPr/>
              <p:nvPr/>
            </p:nvSpPr>
            <p:spPr>
              <a:xfrm>
                <a:off x="8481932" y="2399577"/>
                <a:ext cx="1106519" cy="914400"/>
              </a:xfrm>
              <a:prstGeom prst="pentagon">
                <a:avLst/>
              </a:prstGeom>
              <a:solidFill>
                <a:schemeClr val="accent4">
                  <a:alpha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正五边形 20"/>
              <p:cNvSpPr/>
              <p:nvPr/>
            </p:nvSpPr>
            <p:spPr>
              <a:xfrm>
                <a:off x="8358786" y="2550448"/>
                <a:ext cx="1106519" cy="914400"/>
              </a:xfrm>
              <a:prstGeom prst="pentag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大庆</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油田</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nvGrpSpPr>
            <p:cNvPr id="26" name="组合 25"/>
            <p:cNvGrpSpPr/>
            <p:nvPr/>
          </p:nvGrpSpPr>
          <p:grpSpPr>
            <a:xfrm>
              <a:off x="9521934" y="2135156"/>
              <a:ext cx="1338312" cy="1109962"/>
              <a:chOff x="9545303" y="2188654"/>
              <a:chExt cx="1338312" cy="1109962"/>
            </a:xfrm>
          </p:grpSpPr>
          <p:sp>
            <p:nvSpPr>
              <p:cNvPr id="23" name="六边形 22"/>
              <p:cNvSpPr/>
              <p:nvPr/>
            </p:nvSpPr>
            <p:spPr>
              <a:xfrm>
                <a:off x="9822911" y="2188654"/>
                <a:ext cx="1060704" cy="914400"/>
              </a:xfrm>
              <a:prstGeom prst="hexagon">
                <a:avLst/>
              </a:prstGeom>
              <a:solidFill>
                <a:schemeClr val="accent6">
                  <a:alpha val="51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六边形 23"/>
              <p:cNvSpPr/>
              <p:nvPr/>
            </p:nvSpPr>
            <p:spPr>
              <a:xfrm>
                <a:off x="9684107" y="2286435"/>
                <a:ext cx="1060704" cy="914400"/>
              </a:xfrm>
              <a:prstGeom prst="hexagon">
                <a:avLst/>
              </a:prstGeom>
              <a:solidFill>
                <a:schemeClr val="accent6">
                  <a:alpha val="47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六边形 24"/>
              <p:cNvSpPr/>
              <p:nvPr/>
            </p:nvSpPr>
            <p:spPr>
              <a:xfrm>
                <a:off x="9545303" y="2384216"/>
                <a:ext cx="1060704" cy="914400"/>
              </a:xfrm>
              <a:prstGeom prst="hexagon">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油藏</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专业</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sp>
        <p:nvSpPr>
          <p:cNvPr id="30" name="矩形 29"/>
          <p:cNvSpPr/>
          <p:nvPr/>
        </p:nvSpPr>
        <p:spPr>
          <a:xfrm>
            <a:off x="8114595" y="5636052"/>
            <a:ext cx="2698175" cy="954107"/>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专业大模型对标</a:t>
            </a:r>
            <a:endParaRPr lang="en-US" altLang="zh-CN" sz="2800" dirty="0">
              <a:latin typeface="方正粗宋简体" panose="03000509000000000000" pitchFamily="65" charset="-122"/>
              <a:ea typeface="方正粗宋简体" panose="03000509000000000000" pitchFamily="65" charset="-122"/>
            </a:endParaRPr>
          </a:p>
          <a:p>
            <a:pPr algn="ct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企业专家</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790252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914" y="5445746"/>
            <a:ext cx="1619009" cy="1214944"/>
          </a:xfrm>
          <a:prstGeom prst="rect">
            <a:avLst/>
          </a:prstGeom>
        </p:spPr>
      </p:pic>
      <p:sp>
        <p:nvSpPr>
          <p:cNvPr id="4" name="文本框 3"/>
          <p:cNvSpPr txBox="1"/>
          <p:nvPr/>
        </p:nvSpPr>
        <p:spPr>
          <a:xfrm>
            <a:off x="650287" y="355599"/>
            <a:ext cx="6904454" cy="1384995"/>
          </a:xfrm>
          <a:prstGeom prst="rect">
            <a:avLst/>
          </a:prstGeom>
          <a:noFill/>
        </p:spPr>
        <p:txBody>
          <a:bodyPr wrap="none" rtlCol="0">
            <a:spAutoFit/>
          </a:bodyPr>
          <a:lstStyle/>
          <a:p>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+RAG</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推广</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众多业务小模型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3</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0" name="矩形 29"/>
          <p:cNvSpPr/>
          <p:nvPr/>
        </p:nvSpPr>
        <p:spPr>
          <a:xfrm>
            <a:off x="7097930" y="5576165"/>
            <a:ext cx="2698176" cy="954107"/>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业务小模型对标</a:t>
            </a:r>
            <a:endParaRPr lang="en-US" altLang="zh-CN" sz="2800" dirty="0">
              <a:latin typeface="方正粗宋简体" panose="03000509000000000000" pitchFamily="65" charset="-122"/>
              <a:ea typeface="方正粗宋简体" panose="03000509000000000000" pitchFamily="65" charset="-122"/>
            </a:endParaRPr>
          </a:p>
          <a:p>
            <a:pPr algn="ct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专业工程师</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41" name="组合 40"/>
          <p:cNvGrpSpPr/>
          <p:nvPr/>
        </p:nvGrpSpPr>
        <p:grpSpPr>
          <a:xfrm>
            <a:off x="755428" y="1970958"/>
            <a:ext cx="3347086" cy="4115395"/>
            <a:chOff x="8206675" y="1050171"/>
            <a:chExt cx="3347086" cy="4115395"/>
          </a:xfrm>
        </p:grpSpPr>
        <p:grpSp>
          <p:nvGrpSpPr>
            <p:cNvPr id="11" name="组合 10"/>
            <p:cNvGrpSpPr/>
            <p:nvPr/>
          </p:nvGrpSpPr>
          <p:grpSpPr>
            <a:xfrm>
              <a:off x="8226986" y="2548093"/>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三级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RAG</a:t>
                </a:r>
                <a:endParaRPr lang="zh-CN" altLang="en-US" dirty="0">
                  <a:latin typeface="微软雅黑" panose="020B0503020204020204" pitchFamily="34" charset="-122"/>
                  <a:ea typeface="微软雅黑" panose="020B0503020204020204" pitchFamily="34" charset="-122"/>
                </a:endParaRPr>
              </a:p>
            </p:txBody>
          </p:sp>
        </p:grpSp>
        <p:sp>
          <p:nvSpPr>
            <p:cNvPr id="17" name="圆柱形 16"/>
            <p:cNvSpPr/>
            <p:nvPr/>
          </p:nvSpPr>
          <p:spPr>
            <a:xfrm>
              <a:off x="10955867" y="1050171"/>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业务</a:t>
              </a:r>
              <a:r>
                <a:rPr lang="zh-CN" altLang="en-US" dirty="0" smtClean="0">
                  <a:solidFill>
                    <a:schemeClr val="tx1"/>
                  </a:solidFill>
                  <a:latin typeface="微软雅黑" panose="020B0503020204020204" pitchFamily="34" charset="-122"/>
                  <a:ea typeface="微软雅黑" panose="020B0503020204020204" pitchFamily="34" charset="-122"/>
                </a:rPr>
                <a:t>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206675" y="3737949"/>
              <a:ext cx="3347086" cy="1427617"/>
              <a:chOff x="8273571" y="1120476"/>
              <a:chExt cx="2606095" cy="1427617"/>
            </a:xfrm>
          </p:grpSpPr>
          <p:sp>
            <p:nvSpPr>
              <p:cNvPr id="14" name="矩形 13"/>
              <p:cNvSpPr/>
              <p:nvPr/>
            </p:nvSpPr>
            <p:spPr>
              <a:xfrm>
                <a:off x="8273571" y="1120476"/>
                <a:ext cx="2606095" cy="142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8347516" y="1205002"/>
                <a:ext cx="1352812" cy="1216141"/>
                <a:chOff x="8358786" y="2248707"/>
                <a:chExt cx="1352812" cy="1216141"/>
              </a:xfrm>
            </p:grpSpPr>
            <p:sp>
              <p:nvSpPr>
                <p:cNvPr id="19" name="正五边形 18"/>
                <p:cNvSpPr/>
                <p:nvPr/>
              </p:nvSpPr>
              <p:spPr>
                <a:xfrm>
                  <a:off x="8605079" y="2248707"/>
                  <a:ext cx="1106519" cy="914400"/>
                </a:xfrm>
                <a:prstGeom prst="pentagon">
                  <a:avLst/>
                </a:prstGeom>
                <a:solidFill>
                  <a:schemeClr val="accent4">
                    <a:alpha val="63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正五边形 19"/>
                <p:cNvSpPr/>
                <p:nvPr/>
              </p:nvSpPr>
              <p:spPr>
                <a:xfrm>
                  <a:off x="8481932" y="2399577"/>
                  <a:ext cx="1106519" cy="914400"/>
                </a:xfrm>
                <a:prstGeom prst="pentagon">
                  <a:avLst/>
                </a:prstGeom>
                <a:solidFill>
                  <a:schemeClr val="accent4">
                    <a:alpha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正五边形 20"/>
                <p:cNvSpPr/>
                <p:nvPr/>
              </p:nvSpPr>
              <p:spPr>
                <a:xfrm>
                  <a:off x="8358786" y="2550448"/>
                  <a:ext cx="1106519" cy="914400"/>
                </a:xfrm>
                <a:prstGeom prst="pentag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大庆</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油田</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nvGrpSpPr>
              <p:cNvPr id="26" name="组合 25"/>
              <p:cNvGrpSpPr/>
              <p:nvPr/>
            </p:nvGrpSpPr>
            <p:grpSpPr>
              <a:xfrm>
                <a:off x="9521934" y="1308299"/>
                <a:ext cx="1338312" cy="1109962"/>
                <a:chOff x="9545303" y="2188654"/>
                <a:chExt cx="1338312" cy="1109962"/>
              </a:xfrm>
            </p:grpSpPr>
            <p:sp>
              <p:nvSpPr>
                <p:cNvPr id="23" name="六边形 22"/>
                <p:cNvSpPr/>
                <p:nvPr/>
              </p:nvSpPr>
              <p:spPr>
                <a:xfrm>
                  <a:off x="9822911" y="2188654"/>
                  <a:ext cx="1060704" cy="914400"/>
                </a:xfrm>
                <a:prstGeom prst="hexagon">
                  <a:avLst/>
                </a:prstGeom>
                <a:solidFill>
                  <a:schemeClr val="accent6">
                    <a:alpha val="51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六边形 23"/>
                <p:cNvSpPr/>
                <p:nvPr/>
              </p:nvSpPr>
              <p:spPr>
                <a:xfrm>
                  <a:off x="9684107" y="2286435"/>
                  <a:ext cx="1060704" cy="914400"/>
                </a:xfrm>
                <a:prstGeom prst="hexagon">
                  <a:avLst/>
                </a:prstGeom>
                <a:solidFill>
                  <a:schemeClr val="accent6">
                    <a:alpha val="47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六边形 24"/>
                <p:cNvSpPr/>
                <p:nvPr/>
              </p:nvSpPr>
              <p:spPr>
                <a:xfrm>
                  <a:off x="9545303" y="2384216"/>
                  <a:ext cx="1060704" cy="914400"/>
                </a:xfrm>
                <a:prstGeom prst="hexagon">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油藏</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专业</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sp>
          <p:nvSpPr>
            <p:cNvPr id="5" name="矩形 4"/>
            <p:cNvSpPr/>
            <p:nvPr/>
          </p:nvSpPr>
          <p:spPr>
            <a:xfrm>
              <a:off x="8212035" y="1091884"/>
              <a:ext cx="2698175" cy="13807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476" y="1160588"/>
              <a:ext cx="926056" cy="1270883"/>
              <a:chOff x="8021686" y="1264597"/>
              <a:chExt cx="1005582" cy="1270883"/>
            </a:xfrm>
          </p:grpSpPr>
          <p:sp>
            <p:nvSpPr>
              <p:cNvPr id="6" name="折角形 5"/>
              <p:cNvSpPr/>
              <p:nvPr/>
            </p:nvSpPr>
            <p:spPr>
              <a:xfrm>
                <a:off x="8301645" y="1264597"/>
                <a:ext cx="725623" cy="1082418"/>
              </a:xfrm>
              <a:prstGeom prst="foldedCorner">
                <a:avLst/>
              </a:prstGeom>
              <a:solidFill>
                <a:schemeClr val="accent4">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折角形 27"/>
              <p:cNvSpPr/>
              <p:nvPr/>
            </p:nvSpPr>
            <p:spPr>
              <a:xfrm>
                <a:off x="8161665" y="1358829"/>
                <a:ext cx="725623" cy="1082418"/>
              </a:xfrm>
              <a:prstGeom prst="foldedCorner">
                <a:avLst/>
              </a:prstGeom>
              <a:solidFill>
                <a:schemeClr val="accent4">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折角形 31"/>
              <p:cNvSpPr/>
              <p:nvPr/>
            </p:nvSpPr>
            <p:spPr>
              <a:xfrm>
                <a:off x="8021686" y="1453062"/>
                <a:ext cx="725623" cy="1082418"/>
              </a:xfrm>
              <a:prstGeom prst="foldedCorner">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生产</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日报</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自动</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生成</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9230172" y="1127948"/>
              <a:ext cx="805468" cy="1290313"/>
              <a:chOff x="9327451" y="1127948"/>
              <a:chExt cx="904977" cy="1290313"/>
            </a:xfrm>
          </p:grpSpPr>
          <p:sp>
            <p:nvSpPr>
              <p:cNvPr id="18" name="剪去单角的矩形 17"/>
              <p:cNvSpPr/>
              <p:nvPr/>
            </p:nvSpPr>
            <p:spPr>
              <a:xfrm>
                <a:off x="9528008" y="1127948"/>
                <a:ext cx="704420" cy="1121286"/>
              </a:xfrm>
              <a:prstGeom prst="snip1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3" name="剪去单角的矩形 32"/>
              <p:cNvSpPr/>
              <p:nvPr/>
            </p:nvSpPr>
            <p:spPr>
              <a:xfrm>
                <a:off x="9427730" y="1212462"/>
                <a:ext cx="704420" cy="1121286"/>
              </a:xfrm>
              <a:prstGeom prst="snip1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4" name="剪去单角的矩形 33"/>
              <p:cNvSpPr/>
              <p:nvPr/>
            </p:nvSpPr>
            <p:spPr>
              <a:xfrm>
                <a:off x="9327451" y="1296975"/>
                <a:ext cx="704420" cy="1121286"/>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压裂</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方案</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自动</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设计</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0087885" y="1127948"/>
              <a:ext cx="761335" cy="1290313"/>
              <a:chOff x="10155981" y="1127948"/>
              <a:chExt cx="761335" cy="1290313"/>
            </a:xfrm>
          </p:grpSpPr>
          <p:sp>
            <p:nvSpPr>
              <p:cNvPr id="36" name="剪去同侧角的矩形 35"/>
              <p:cNvSpPr/>
              <p:nvPr/>
            </p:nvSpPr>
            <p:spPr>
              <a:xfrm>
                <a:off x="10318225" y="1127948"/>
                <a:ext cx="599091" cy="1134460"/>
              </a:xfrm>
              <a:prstGeom prst="snip2SameRect">
                <a:avLst/>
              </a:prstGeom>
              <a:solidFill>
                <a:srgbClr val="92D050">
                  <a:alpha val="54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剪去同侧角的矩形 37"/>
              <p:cNvSpPr/>
              <p:nvPr/>
            </p:nvSpPr>
            <p:spPr>
              <a:xfrm>
                <a:off x="10237103" y="1205875"/>
                <a:ext cx="599091" cy="1134460"/>
              </a:xfrm>
              <a:prstGeom prst="snip2SameRect">
                <a:avLst/>
              </a:prstGeom>
              <a:solidFill>
                <a:srgbClr val="92D050">
                  <a:alpha val="66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9" name="剪去同侧角的矩形 38"/>
              <p:cNvSpPr/>
              <p:nvPr/>
            </p:nvSpPr>
            <p:spPr>
              <a:xfrm>
                <a:off x="10155981" y="1283801"/>
                <a:ext cx="599091" cy="1134460"/>
              </a:xfrm>
              <a:prstGeom prst="snip2Same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出差</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报销</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智能</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处理</a:t>
                </a:r>
              </a:p>
            </p:txBody>
          </p:sp>
        </p:grpSp>
      </p:grpSp>
      <p:sp>
        <p:nvSpPr>
          <p:cNvPr id="42" name="矩形 41"/>
          <p:cNvSpPr/>
          <p:nvPr/>
        </p:nvSpPr>
        <p:spPr>
          <a:xfrm>
            <a:off x="4513804" y="1839036"/>
            <a:ext cx="7032927" cy="3970318"/>
          </a:xfrm>
          <a:prstGeom prst="rect">
            <a:avLst/>
          </a:prstGeom>
        </p:spPr>
        <p:txBody>
          <a:bodyPr wrap="square">
            <a:spAutoFit/>
          </a:bodyPr>
          <a:lstStyle/>
          <a:p>
            <a:pPr indent="360363" algn="just"/>
            <a:r>
              <a:rPr lang="zh-CN" altLang="en-US" dirty="0">
                <a:latin typeface="微软雅黑" panose="020B0503020204020204" pitchFamily="34" charset="-122"/>
                <a:ea typeface="微软雅黑" panose="020B0503020204020204" pitchFamily="34" charset="-122"/>
              </a:rPr>
              <a:t>在各个专业模型的基础上，各项具体业务的应用模型可以采用较小规模，并通过三级蒸馏获得各个专业模型的全息知识</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当前技术条件下，业务小模型的规模应该在</a:t>
            </a:r>
            <a:r>
              <a:rPr lang="zh-CN" altLang="en-US" b="1" dirty="0">
                <a:solidFill>
                  <a:srgbClr val="C00000"/>
                </a:solidFill>
                <a:latin typeface="微软雅黑" panose="020B0503020204020204" pitchFamily="34" charset="-122"/>
                <a:ea typeface="微软雅黑" panose="020B0503020204020204" pitchFamily="34" charset="-122"/>
              </a:rPr>
              <a:t>数亿到数十亿</a:t>
            </a:r>
            <a:r>
              <a:rPr lang="zh-CN" altLang="en-US" dirty="0">
                <a:latin typeface="微软雅黑" panose="020B0503020204020204" pitchFamily="34" charset="-122"/>
                <a:ea typeface="微软雅黑" panose="020B0503020204020204" pitchFamily="34" charset="-122"/>
              </a:rPr>
              <a:t>个参数之间</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业务小模型的建立重点应在</a:t>
            </a:r>
            <a:r>
              <a:rPr lang="zh-CN" altLang="en-US" b="1" dirty="0">
                <a:solidFill>
                  <a:srgbClr val="C00000"/>
                </a:solidFill>
                <a:latin typeface="微软雅黑" panose="020B0503020204020204" pitchFamily="34" charset="-122"/>
                <a:ea typeface="微软雅黑" panose="020B0503020204020204" pitchFamily="34" charset="-122"/>
              </a:rPr>
              <a:t>检索增强生成</a:t>
            </a:r>
            <a:r>
              <a:rPr lang="en-US" altLang="zh-CN" b="1" dirty="0">
                <a:solidFill>
                  <a:srgbClr val="C00000"/>
                </a:solidFill>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上。</a:t>
            </a:r>
            <a:r>
              <a:rPr lang="en-US" altLang="zh-CN" dirty="0">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通过构建</a:t>
            </a:r>
            <a:r>
              <a:rPr lang="zh-CN" altLang="en-US" dirty="0">
                <a:solidFill>
                  <a:srgbClr val="C00000"/>
                </a:solidFill>
                <a:latin typeface="微软雅黑" panose="020B0503020204020204" pitchFamily="34" charset="-122"/>
                <a:ea typeface="微软雅黑" panose="020B0503020204020204" pitchFamily="34" charset="-122"/>
              </a:rPr>
              <a:t>向量数据库</a:t>
            </a:r>
            <a:r>
              <a:rPr lang="zh-CN" altLang="en-US" dirty="0">
                <a:latin typeface="微软雅黑" panose="020B0503020204020204" pitchFamily="34" charset="-122"/>
                <a:ea typeface="微软雅黑" panose="020B0503020204020204" pitchFamily="34" charset="-122"/>
              </a:rPr>
              <a:t>和聚焦业务的</a:t>
            </a:r>
            <a:r>
              <a:rPr lang="zh-CN" altLang="en-US" dirty="0">
                <a:solidFill>
                  <a:srgbClr val="C00000"/>
                </a:solidFill>
                <a:latin typeface="微软雅黑" panose="020B0503020204020204" pitchFamily="34" charset="-122"/>
                <a:ea typeface="微软雅黑" panose="020B0503020204020204" pitchFamily="34" charset="-122"/>
              </a:rPr>
              <a:t>知识库</a:t>
            </a:r>
            <a:r>
              <a:rPr lang="zh-CN" altLang="en-US" dirty="0">
                <a:latin typeface="微软雅黑" panose="020B0503020204020204" pitchFamily="34" charset="-122"/>
                <a:ea typeface="微软雅黑" panose="020B0503020204020204" pitchFamily="34" charset="-122"/>
              </a:rPr>
              <a:t>实现业务数据更精准、更实时的采集、处理和输出，它的实施成本较低，而效果却比较显著，已在今年广泛的实践中得到证实</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例如，在钻井工程业务中，钻井工程师可能需要一个</a:t>
            </a:r>
            <a:r>
              <a:rPr lang="zh-CN" altLang="en-US" dirty="0">
                <a:solidFill>
                  <a:srgbClr val="C00000"/>
                </a:solidFill>
                <a:latin typeface="微软雅黑" panose="020B0503020204020204" pitchFamily="34" charset="-122"/>
                <a:ea typeface="微软雅黑" panose="020B0503020204020204" pitchFamily="34" charset="-122"/>
              </a:rPr>
              <a:t>轻量级智能助手</a:t>
            </a:r>
            <a:r>
              <a:rPr lang="zh-CN" altLang="en-US" dirty="0">
                <a:latin typeface="微软雅黑" panose="020B0503020204020204" pitchFamily="34" charset="-122"/>
                <a:ea typeface="微软雅黑" panose="020B0503020204020204" pitchFamily="34" charset="-122"/>
              </a:rPr>
              <a:t>，希望它能快速检索相关数据，并能完成</a:t>
            </a:r>
            <a:r>
              <a:rPr lang="zh-CN" altLang="en-US" dirty="0">
                <a:solidFill>
                  <a:srgbClr val="C00000"/>
                </a:solidFill>
                <a:latin typeface="微软雅黑" panose="020B0503020204020204" pitchFamily="34" charset="-122"/>
                <a:ea typeface="微软雅黑" panose="020B0503020204020204" pitchFamily="34" charset="-122"/>
              </a:rPr>
              <a:t>自动对比</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自动生成报表和技术报告</a:t>
            </a:r>
            <a:r>
              <a:rPr lang="zh-CN" altLang="en-US" dirty="0">
                <a:latin typeface="微软雅黑" panose="020B0503020204020204" pitchFamily="34" charset="-122"/>
                <a:ea typeface="微软雅黑" panose="020B0503020204020204" pitchFamily="34" charset="-122"/>
              </a:rPr>
              <a:t>，也可能还需要在出现问题时能给出具体的</a:t>
            </a:r>
            <a:r>
              <a:rPr lang="zh-CN" altLang="en-US" dirty="0">
                <a:solidFill>
                  <a:srgbClr val="C00000"/>
                </a:solidFill>
                <a:latin typeface="微软雅黑" panose="020B0503020204020204" pitchFamily="34" charset="-122"/>
                <a:ea typeface="微软雅黑" panose="020B0503020204020204" pitchFamily="34" charset="-122"/>
              </a:rPr>
              <a:t>操作建议和解决办法</a:t>
            </a:r>
            <a:r>
              <a:rPr lang="zh-CN" altLang="en-US" dirty="0">
                <a:latin typeface="微软雅黑" panose="020B0503020204020204" pitchFamily="34" charset="-122"/>
                <a:ea typeface="微软雅黑" panose="020B0503020204020204" pitchFamily="34" charset="-122"/>
              </a:rPr>
              <a:t>。这样的业务小模型系统，规模可能只要几十亿参数就够了，但以往的技术资料可能更有用，这些资料可以通过</a:t>
            </a:r>
            <a:r>
              <a:rPr lang="en-US" altLang="zh-CN" dirty="0">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快速检索获得。</a:t>
            </a:r>
            <a:endParaRPr lang="zh-CN" altLang="en-US"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9602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322056" cy="1384995"/>
          </a:xfrm>
          <a:prstGeom prst="rect">
            <a:avLst/>
          </a:prstGeom>
          <a:noFill/>
        </p:spPr>
        <p:txBody>
          <a:bodyPr wrap="none" rtlCol="0">
            <a:spAutoFit/>
          </a:bodyPr>
          <a:lstStyle/>
          <a:p>
            <a:r>
              <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N</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RAG+</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本地搜索</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私有化</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部署通用小模型和个人</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工具</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n</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14" name="组合 13"/>
          <p:cNvGrpSpPr/>
          <p:nvPr/>
        </p:nvGrpSpPr>
        <p:grpSpPr>
          <a:xfrm>
            <a:off x="3564467" y="2667000"/>
            <a:ext cx="8627533" cy="4191000"/>
            <a:chOff x="-1387235" y="2659794"/>
            <a:chExt cx="8627533" cy="419100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bright="17000"/>
                      </a14:imgEffect>
                    </a14:imgLayer>
                  </a14:imgProps>
                </a:ext>
              </a:extLst>
            </a:blip>
            <a:stretch>
              <a:fillRect/>
            </a:stretch>
          </p:blipFill>
          <p:spPr>
            <a:xfrm>
              <a:off x="-1387235" y="2659794"/>
              <a:ext cx="8627533" cy="4191000"/>
            </a:xfrm>
            <a:prstGeom prst="rect">
              <a:avLst/>
            </a:prstGeom>
          </p:spPr>
        </p:pic>
        <p:grpSp>
          <p:nvGrpSpPr>
            <p:cNvPr id="7" name="组合 6"/>
            <p:cNvGrpSpPr/>
            <p:nvPr/>
          </p:nvGrpSpPr>
          <p:grpSpPr>
            <a:xfrm>
              <a:off x="650287" y="4040307"/>
              <a:ext cx="3682520" cy="2512635"/>
              <a:chOff x="568467" y="3777840"/>
              <a:chExt cx="3682520" cy="2512635"/>
            </a:xfrm>
          </p:grpSpPr>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467" y="4776280"/>
                <a:ext cx="3682520" cy="1514195"/>
              </a:xfrm>
              <a:prstGeom prst="rect">
                <a:avLst/>
              </a:prstGeom>
            </p:spPr>
          </p:pic>
          <p:pic>
            <p:nvPicPr>
              <p:cNvPr id="28" name="图片 2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0287" y="4056434"/>
                <a:ext cx="1882363" cy="564204"/>
              </a:xfrm>
              <a:prstGeom prst="roundRect">
                <a:avLst>
                  <a:gd name="adj" fmla="val 8594"/>
                </a:avLst>
              </a:prstGeom>
              <a:solidFill>
                <a:srgbClr val="FFFFFF">
                  <a:shade val="85000"/>
                </a:srgbClr>
              </a:solidFill>
              <a:ln w="3175">
                <a:solidFill>
                  <a:schemeClr val="tx1"/>
                </a:solidFill>
              </a:ln>
              <a:effectLst/>
            </p:spPr>
          </p:pic>
          <p:sp>
            <p:nvSpPr>
              <p:cNvPr id="5" name="文本框 4"/>
              <p:cNvSpPr txBox="1"/>
              <p:nvPr/>
            </p:nvSpPr>
            <p:spPr>
              <a:xfrm>
                <a:off x="759349" y="3777840"/>
                <a:ext cx="1681871" cy="307777"/>
              </a:xfrm>
              <a:prstGeom prst="rect">
                <a:avLst/>
              </a:prstGeom>
              <a:noFill/>
            </p:spPr>
            <p:txBody>
              <a:bodyPr wrap="none"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各种小模型：</a:t>
                </a:r>
                <a:r>
                  <a:rPr lang="en-US" altLang="zh-CN" sz="1400" b="1" dirty="0" err="1" smtClean="0">
                    <a:solidFill>
                      <a:srgbClr val="C00000"/>
                    </a:solidFill>
                    <a:latin typeface="微软雅黑" panose="020B0503020204020204" pitchFamily="34" charset="-122"/>
                    <a:ea typeface="微软雅黑" panose="020B0503020204020204" pitchFamily="34" charset="-122"/>
                  </a:rPr>
                  <a:t>nB</a:t>
                </a:r>
                <a:r>
                  <a:rPr lang="zh-CN" altLang="en-US" sz="1400" b="1" dirty="0" smtClean="0">
                    <a:solidFill>
                      <a:srgbClr val="C00000"/>
                    </a:solidFill>
                    <a:latin typeface="微软雅黑" panose="020B0503020204020204" pitchFamily="34" charset="-122"/>
                    <a:ea typeface="微软雅黑" panose="020B0503020204020204" pitchFamily="34" charset="-122"/>
                  </a:rPr>
                  <a:t>级</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圆柱形 5"/>
              <p:cNvSpPr/>
              <p:nvPr/>
            </p:nvSpPr>
            <p:spPr>
              <a:xfrm>
                <a:off x="2626468" y="4085617"/>
                <a:ext cx="1624519" cy="5350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本地知识库</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964751" y="3777840"/>
                <a:ext cx="947952" cy="307777"/>
              </a:xfrm>
              <a:prstGeom prst="rect">
                <a:avLst/>
              </a:prstGeom>
              <a:noFill/>
            </p:spPr>
            <p:txBody>
              <a:bodyPr wrap="none" rtlCol="0">
                <a:spAutoFit/>
              </a:bodyPr>
              <a:lstStyle/>
              <a:p>
                <a:pPr algn="ctr"/>
                <a:r>
                  <a:rPr lang="en-US" altLang="zh-CN" sz="1400" b="1" dirty="0" smtClean="0">
                    <a:solidFill>
                      <a:srgbClr val="C00000"/>
                    </a:solidFill>
                  </a:rPr>
                  <a:t>RAG+</a:t>
                </a:r>
                <a:r>
                  <a:rPr lang="zh-CN" altLang="en-US" sz="1400" b="1" dirty="0" smtClean="0">
                    <a:solidFill>
                      <a:srgbClr val="C00000"/>
                    </a:solidFill>
                  </a:rPr>
                  <a:t>搜索</a:t>
                </a:r>
                <a:endParaRPr lang="zh-CN" altLang="en-US" sz="1400" b="1" dirty="0">
                  <a:solidFill>
                    <a:srgbClr val="C00000"/>
                  </a:solidFill>
                </a:endParaRPr>
              </a:p>
            </p:txBody>
          </p:sp>
          <p:sp>
            <p:nvSpPr>
              <p:cNvPr id="18" name="文本框 17"/>
              <p:cNvSpPr txBox="1"/>
              <p:nvPr/>
            </p:nvSpPr>
            <p:spPr>
              <a:xfrm>
                <a:off x="1010946" y="5271767"/>
                <a:ext cx="2797561" cy="523220"/>
              </a:xfrm>
              <a:prstGeom prst="rect">
                <a:avLst/>
              </a:prstGeom>
              <a:solidFill>
                <a:schemeClr val="dk1">
                  <a:alpha val="65000"/>
                </a:schemeClr>
              </a:solid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sz="2800" dirty="0" smtClean="0">
                    <a:latin typeface="方正粗宋简体" panose="03000509000000000000" pitchFamily="65" charset="-122"/>
                    <a:ea typeface="方正粗宋简体" panose="03000509000000000000" pitchFamily="65" charset="-122"/>
                  </a:rPr>
                  <a:t>各级</a:t>
                </a:r>
                <a:r>
                  <a:rPr lang="en-US" altLang="zh-CN" sz="2800" dirty="0" smtClean="0">
                    <a:latin typeface="方正粗宋简体" panose="03000509000000000000" pitchFamily="65" charset="-122"/>
                    <a:ea typeface="方正粗宋简体" panose="03000509000000000000" pitchFamily="65" charset="-122"/>
                  </a:rPr>
                  <a:t>/</a:t>
                </a:r>
                <a:r>
                  <a:rPr lang="zh-CN" altLang="en-US" sz="2800" dirty="0" smtClean="0">
                    <a:latin typeface="方正粗宋简体" panose="03000509000000000000" pitchFamily="65" charset="-122"/>
                    <a:ea typeface="方正粗宋简体" panose="03000509000000000000" pitchFamily="65" charset="-122"/>
                  </a:rPr>
                  <a:t>专业大模型</a:t>
                </a:r>
                <a:endParaRPr lang="zh-CN" altLang="en-US" sz="2800" dirty="0">
                  <a:latin typeface="方正粗宋简体" panose="03000509000000000000" pitchFamily="65" charset="-122"/>
                  <a:ea typeface="方正粗宋简体" panose="03000509000000000000" pitchFamily="65" charset="-122"/>
                </a:endParaRPr>
              </a:p>
            </p:txBody>
          </p:sp>
        </p:grpSp>
        <p:sp>
          <p:nvSpPr>
            <p:cNvPr id="8" name="文本框 7"/>
            <p:cNvSpPr txBox="1"/>
            <p:nvPr/>
          </p:nvSpPr>
          <p:spPr>
            <a:xfrm>
              <a:off x="4518054" y="5457289"/>
              <a:ext cx="1107997" cy="1200329"/>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大模型</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智能</a:t>
              </a:r>
              <a:r>
                <a:rPr lang="zh-CN" altLang="en-US" sz="2400" b="1" dirty="0" smtClean="0">
                  <a:solidFill>
                    <a:schemeClr val="bg1"/>
                  </a:solidFill>
                  <a:latin typeface="微软雅黑" panose="020B0503020204020204" pitchFamily="34" charset="-122"/>
                  <a:ea typeface="微软雅黑" panose="020B0503020204020204" pitchFamily="34" charset="-122"/>
                </a:rPr>
                <a:t>体</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群网</a:t>
              </a:r>
            </a:p>
          </p:txBody>
        </p:sp>
        <p:pic>
          <p:nvPicPr>
            <p:cNvPr id="9" name="图片 8"/>
            <p:cNvPicPr>
              <a:picLocks noChangeAspect="1"/>
            </p:cNvPicPr>
            <p:nvPr/>
          </p:nvPicPr>
          <p:blipFill>
            <a:blip r:embed="rId6" cstate="screen">
              <a:clrChange>
                <a:clrFrom>
                  <a:srgbClr val="010200"/>
                </a:clrFrom>
                <a:clrTo>
                  <a:srgbClr val="010200">
                    <a:alpha val="0"/>
                  </a:srgbClr>
                </a:clrTo>
              </a:clrChange>
              <a:extLst>
                <a:ext uri="{28A0092B-C50C-407E-A947-70E740481C1C}">
                  <a14:useLocalDpi xmlns:a14="http://schemas.microsoft.com/office/drawing/2010/main"/>
                </a:ext>
              </a:extLst>
            </a:blip>
            <a:stretch>
              <a:fillRect/>
            </a:stretch>
          </p:blipFill>
          <p:spPr>
            <a:xfrm>
              <a:off x="3432079" y="2979771"/>
              <a:ext cx="1085975" cy="1060536"/>
            </a:xfrm>
            <a:prstGeom prst="rect">
              <a:avLst/>
            </a:prstGeom>
          </p:spPr>
        </p:pic>
        <p:sp>
          <p:nvSpPr>
            <p:cNvPr id="10" name="文本框 9"/>
            <p:cNvSpPr txBox="1"/>
            <p:nvPr/>
          </p:nvSpPr>
          <p:spPr>
            <a:xfrm>
              <a:off x="3130450" y="2961588"/>
              <a:ext cx="389850" cy="1077218"/>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各</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种</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工</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具</a:t>
              </a:r>
              <a:endParaRPr lang="zh-CN" altLang="en-US" sz="16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flipH="1">
              <a:off x="4475021" y="4684629"/>
              <a:ext cx="1336294" cy="618915"/>
            </a:xfrm>
            <a:prstGeom prst="rect">
              <a:avLst/>
            </a:prstGeom>
          </p:spPr>
        </p:pic>
        <p:sp>
          <p:nvSpPr>
            <p:cNvPr id="12" name="文本框 11"/>
            <p:cNvSpPr txBox="1"/>
            <p:nvPr/>
          </p:nvSpPr>
          <p:spPr>
            <a:xfrm>
              <a:off x="4484974" y="4385962"/>
              <a:ext cx="1316387"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各种</a:t>
              </a:r>
              <a:r>
                <a:rPr lang="en-US" altLang="zh-CN" dirty="0" smtClean="0">
                  <a:latin typeface="微软雅黑" panose="020B0503020204020204" pitchFamily="34" charset="-122"/>
                  <a:ea typeface="微软雅黑" panose="020B0503020204020204" pitchFamily="34" charset="-122"/>
                </a:rPr>
                <a:t>Agent</a:t>
              </a:r>
              <a:endParaRPr lang="zh-CN" altLang="en-US" dirty="0">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8536080" y="1978204"/>
            <a:ext cx="3139001"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百花齐放 群模共舞</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20" name="图片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21178" y="4325519"/>
            <a:ext cx="4438331" cy="253248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6" name="文本框 15"/>
          <p:cNvSpPr txBox="1"/>
          <p:nvPr/>
        </p:nvSpPr>
        <p:spPr>
          <a:xfrm>
            <a:off x="7021243" y="422934"/>
            <a:ext cx="465383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altLang="zh-CN"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 </a:t>
            </a:r>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将如同水电云，无处不在</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9" name="图片 18"/>
          <p:cNvPicPr>
            <a:picLocks noChangeAspect="1"/>
          </p:cNvPicPr>
          <p:nvPr/>
        </p:nvPicPr>
        <p:blipFill>
          <a:blip r:embed="rId10"/>
          <a:stretch>
            <a:fillRect/>
          </a:stretch>
        </p:blipFill>
        <p:spPr>
          <a:xfrm>
            <a:off x="1362061" y="2963510"/>
            <a:ext cx="3215769" cy="17283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矩形 16"/>
          <p:cNvSpPr/>
          <p:nvPr/>
        </p:nvSpPr>
        <p:spPr>
          <a:xfrm>
            <a:off x="650287" y="1824591"/>
            <a:ext cx="7054380" cy="1015663"/>
          </a:xfrm>
          <a:prstGeom prst="rect">
            <a:avLst/>
          </a:prstGeom>
        </p:spPr>
        <p:txBody>
          <a:bodyPr wrap="square">
            <a:spAutoFit/>
          </a:bodyPr>
          <a:lstStyle/>
          <a:p>
            <a:pPr indent="271463" algn="just"/>
            <a:r>
              <a:rPr lang="zh-CN" altLang="en-US" sz="2000" dirty="0">
                <a:latin typeface="微软雅黑" panose="020B0503020204020204" pitchFamily="34" charset="-122"/>
                <a:ea typeface="微软雅黑" panose="020B0503020204020204" pitchFamily="34" charset="-122"/>
              </a:rPr>
              <a:t>对于更小规模场景的应用，可以对相应模型做最小化知识蒸馏，以便最大限度压缩模型体积，实现本地私有化部署或在嵌入式设备上安装。例如，个人会议助手、门禁系统等。</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36053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81945" y="1183107"/>
            <a:ext cx="5278588" cy="4893647"/>
          </a:xfrm>
          <a:prstGeom prst="rect">
            <a:avLst/>
          </a:prstGeom>
        </p:spPr>
        <p:txBody>
          <a:bodyPr wrap="square">
            <a:spAutoFit/>
          </a:bodyPr>
          <a:lstStyle/>
          <a:p>
            <a:pPr indent="271463" algn="just"/>
            <a:endParaRPr lang="zh-CN" altLang="en-US" sz="2400" dirty="0">
              <a:latin typeface="微软雅黑" panose="020B0503020204020204" pitchFamily="34" charset="-122"/>
              <a:ea typeface="微软雅黑" panose="020B0503020204020204" pitchFamily="34" charset="-122"/>
            </a:endParaRPr>
          </a:p>
          <a:p>
            <a:pPr indent="271463" algn="just"/>
            <a:r>
              <a:rPr lang="zh-CN" altLang="en-US" sz="2400" dirty="0">
                <a:latin typeface="微软雅黑" panose="020B0503020204020204" pitchFamily="34" charset="-122"/>
                <a:ea typeface="微软雅黑" panose="020B0503020204020204" pitchFamily="34" charset="-122"/>
              </a:rPr>
              <a:t>通过上述连续逐级知识蒸馏，一个具有</a:t>
            </a:r>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全息有机系统特性</a:t>
            </a:r>
            <a:r>
              <a:rPr lang="zh-CN" altLang="en-US" sz="2400" dirty="0">
                <a:latin typeface="微软雅黑" panose="020B0503020204020204" pitchFamily="34" charset="-122"/>
                <a:ea typeface="微软雅黑" panose="020B0503020204020204" pitchFamily="34" charset="-122"/>
              </a:rPr>
              <a:t>的企业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行业大模型大系统将得以建立</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271463" algn="just"/>
            <a:r>
              <a:rPr lang="zh-CN" altLang="en-US" sz="2400" dirty="0" smtClean="0">
                <a:latin typeface="微软雅黑" panose="020B0503020204020204" pitchFamily="34" charset="-122"/>
                <a:ea typeface="微软雅黑" panose="020B0503020204020204" pitchFamily="34" charset="-122"/>
              </a:rPr>
              <a:t>逐级</a:t>
            </a:r>
            <a:r>
              <a:rPr lang="zh-CN" altLang="en-US" sz="2400" dirty="0">
                <a:latin typeface="微软雅黑" panose="020B0503020204020204" pitchFamily="34" charset="-122"/>
                <a:ea typeface="微软雅黑" panose="020B0503020204020204" pitchFamily="34" charset="-122"/>
              </a:rPr>
              <a:t>知识蒸馏的目的是确保企业内部各级各领域的全部大小规模的模型保持企业系统的全息，使数智油气田系统结构上集成有序，功能上强大多样，性能上健壮高效，效益上降本增效。</a:t>
            </a:r>
          </a:p>
          <a:p>
            <a:pPr indent="271463" algn="just"/>
            <a:r>
              <a:rPr lang="zh-CN" altLang="en-US" sz="2400" dirty="0">
                <a:latin typeface="微软雅黑" panose="020B0503020204020204" pitchFamily="34" charset="-122"/>
                <a:ea typeface="微软雅黑" panose="020B0503020204020204" pitchFamily="34" charset="-122"/>
              </a:rPr>
              <a:t>这样的企业大模型系统将具有强大的推理能力、快速的响应能力、灵活的适应能力和顽强的生命力。</a:t>
            </a:r>
            <a:endParaRPr lang="zh-CN" altLang="en-US" sz="2400" b="0" i="0" dirty="0">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681945" y="446729"/>
            <a:ext cx="7263527" cy="646331"/>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企业大模型部署应用体系建立</a:t>
            </a:r>
            <a:endParaRPr lang="zh-CN" altLang="en-US" sz="36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4" name="组合 23"/>
          <p:cNvGrpSpPr/>
          <p:nvPr/>
        </p:nvGrpSpPr>
        <p:grpSpPr>
          <a:xfrm>
            <a:off x="6649688" y="1525982"/>
            <a:ext cx="4885352" cy="4851399"/>
            <a:chOff x="6649688" y="1380067"/>
            <a:chExt cx="4885352" cy="4851399"/>
          </a:xfrm>
        </p:grpSpPr>
        <p:pic>
          <p:nvPicPr>
            <p:cNvPr id="21" name="图片 20"/>
            <p:cNvPicPr>
              <a:picLocks noChangeAspect="1"/>
            </p:cNvPicPr>
            <p:nvPr/>
          </p:nvPicPr>
          <p:blipFill>
            <a:blip r:embed="rId2"/>
            <a:stretch>
              <a:fillRect/>
            </a:stretch>
          </p:blipFill>
          <p:spPr>
            <a:xfrm>
              <a:off x="6649688" y="1380067"/>
              <a:ext cx="4885352" cy="4851399"/>
            </a:xfrm>
            <a:prstGeom prst="rect">
              <a:avLst/>
            </a:prstGeom>
            <a:noFill/>
            <a:ln>
              <a:noFill/>
            </a:ln>
          </p:spPr>
        </p:pic>
        <p:sp>
          <p:nvSpPr>
            <p:cNvPr id="20" name="文本框 19"/>
            <p:cNvSpPr txBox="1"/>
            <p:nvPr/>
          </p:nvSpPr>
          <p:spPr>
            <a:xfrm>
              <a:off x="7622306" y="3482600"/>
              <a:ext cx="646331" cy="646331"/>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继承</a:t>
              </a:r>
              <a:endParaRPr lang="en-US" altLang="zh-CN" dirty="0" smtClean="0">
                <a:solidFill>
                  <a:srgbClr val="C00000"/>
                </a:solidFill>
                <a:latin typeface="微软雅黑" panose="020B0503020204020204" pitchFamily="34" charset="-122"/>
                <a:ea typeface="微软雅黑" panose="020B0503020204020204" pitchFamily="34" charset="-122"/>
              </a:endParaRPr>
            </a:p>
            <a:p>
              <a:r>
                <a:rPr lang="zh-CN" altLang="en-US" dirty="0" smtClean="0">
                  <a:solidFill>
                    <a:srgbClr val="C00000"/>
                  </a:solidFill>
                  <a:latin typeface="微软雅黑" panose="020B0503020204020204" pitchFamily="34" charset="-122"/>
                  <a:ea typeface="微软雅黑" panose="020B0503020204020204" pitchFamily="34" charset="-122"/>
                </a:rPr>
                <a:t>全息</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738972" y="3482600"/>
              <a:ext cx="646331" cy="646331"/>
            </a:xfrm>
            <a:prstGeom prst="rect">
              <a:avLst/>
            </a:prstGeom>
            <a:noFill/>
          </p:spPr>
          <p:txBody>
            <a:bodyPr wrap="none" rtlCol="0">
              <a:spAutoFit/>
            </a:bodyPr>
            <a:lstStyle/>
            <a:p>
              <a:r>
                <a:rPr lang="zh-CN" altLang="en-US" dirty="0" smtClean="0">
                  <a:solidFill>
                    <a:srgbClr val="00B050"/>
                  </a:solidFill>
                  <a:latin typeface="微软雅黑" panose="020B0503020204020204" pitchFamily="34" charset="-122"/>
                  <a:ea typeface="微软雅黑" panose="020B0503020204020204" pitchFamily="34" charset="-122"/>
                </a:rPr>
                <a:t>特色</a:t>
              </a:r>
              <a:endParaRPr lang="en-US" altLang="zh-CN" dirty="0" smtClean="0">
                <a:solidFill>
                  <a:srgbClr val="00B050"/>
                </a:solidFill>
                <a:latin typeface="微软雅黑" panose="020B0503020204020204" pitchFamily="34" charset="-122"/>
                <a:ea typeface="微软雅黑" panose="020B0503020204020204" pitchFamily="34" charset="-122"/>
              </a:endParaRPr>
            </a:p>
            <a:p>
              <a:r>
                <a:rPr lang="zh-CN" altLang="en-US" dirty="0">
                  <a:solidFill>
                    <a:srgbClr val="00B050"/>
                  </a:solidFill>
                  <a:latin typeface="微软雅黑" panose="020B0503020204020204" pitchFamily="34" charset="-122"/>
                  <a:ea typeface="微软雅黑" panose="020B0503020204020204" pitchFamily="34" charset="-122"/>
                </a:rPr>
                <a:t>创新</a:t>
              </a:r>
            </a:p>
          </p:txBody>
        </p:sp>
        <p:sp>
          <p:nvSpPr>
            <p:cNvPr id="22" name="文本框 21"/>
            <p:cNvSpPr txBox="1"/>
            <p:nvPr/>
          </p:nvSpPr>
          <p:spPr>
            <a:xfrm>
              <a:off x="6698977" y="1974368"/>
              <a:ext cx="1569660" cy="369332"/>
            </a:xfrm>
            <a:prstGeom prst="rect">
              <a:avLst/>
            </a:prstGeom>
            <a:solidFill>
              <a:schemeClr val="bg1">
                <a:alpha val="76000"/>
              </a:schemeClr>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上级模型知识</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738972" y="1974368"/>
              <a:ext cx="1569660" cy="369332"/>
            </a:xfrm>
            <a:prstGeom prst="rect">
              <a:avLst/>
            </a:prstGeom>
            <a:solidFill>
              <a:schemeClr val="bg1">
                <a:alpha val="76000"/>
              </a:schemeClr>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本地知识数据</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843505" y="5781437"/>
              <a:ext cx="1107996" cy="369332"/>
            </a:xfrm>
            <a:prstGeom prst="rect">
              <a:avLst/>
            </a:prstGeom>
            <a:solidFill>
              <a:schemeClr val="bg1">
                <a:alpha val="76000"/>
              </a:schemeClr>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本</a:t>
              </a:r>
              <a:r>
                <a:rPr lang="zh-CN" altLang="en-US" dirty="0" smtClean="0">
                  <a:latin typeface="微软雅黑" panose="020B0503020204020204" pitchFamily="34" charset="-122"/>
                  <a:ea typeface="微软雅黑" panose="020B0503020204020204" pitchFamily="34" charset="-122"/>
                </a:rPr>
                <a:t>级模型</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197174" y="3266746"/>
              <a:ext cx="646331" cy="369332"/>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蒸馏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209494" y="3266746"/>
              <a:ext cx="646331" cy="369332"/>
            </a:xfrm>
            <a:prstGeom prst="rect">
              <a:avLst/>
            </a:prstGeom>
            <a:noFill/>
          </p:spPr>
          <p:txBody>
            <a:bodyPr wrap="none" rtlCol="0">
              <a:spAutoFit/>
            </a:bodyPr>
            <a:lstStyle/>
            <a:p>
              <a:r>
                <a:rPr lang="zh-CN" altLang="en-US" dirty="0">
                  <a:solidFill>
                    <a:srgbClr val="00B050"/>
                  </a:solidFill>
                  <a:latin typeface="微软雅黑" panose="020B0503020204020204" pitchFamily="34" charset="-122"/>
                  <a:ea typeface="微软雅黑" panose="020B0503020204020204" pitchFamily="34" charset="-122"/>
                </a:rPr>
                <a:t>注入</a:t>
              </a:r>
            </a:p>
          </p:txBody>
        </p:sp>
      </p:grpSp>
    </p:spTree>
    <p:extLst>
      <p:ext uri="{BB962C8B-B14F-4D97-AF65-F5344CB8AC3E}">
        <p14:creationId xmlns:p14="http://schemas.microsoft.com/office/powerpoint/2010/main" val="31087617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4436533"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LLM !===</a:t>
            </a:r>
            <a:r>
              <a:rPr lang="zh-CN" altLang="en-US" dirty="0" smtClean="0"/>
              <a:t> </a:t>
            </a:r>
            <a:r>
              <a:rPr lang="en-US" altLang="zh-CN" dirty="0" smtClean="0"/>
              <a:t>AI</a:t>
            </a:r>
            <a:endParaRPr lang="zh-CN" altLang="en-US" dirty="0"/>
          </a:p>
        </p:txBody>
      </p:sp>
      <p:grpSp>
        <p:nvGrpSpPr>
          <p:cNvPr id="14" name="组合 13"/>
          <p:cNvGrpSpPr/>
          <p:nvPr/>
        </p:nvGrpSpPr>
        <p:grpSpPr>
          <a:xfrm>
            <a:off x="7137385" y="1262503"/>
            <a:ext cx="4487348" cy="4321566"/>
            <a:chOff x="8297326" y="1262503"/>
            <a:chExt cx="4487348" cy="4321566"/>
          </a:xfrm>
        </p:grpSpPr>
        <p:sp>
          <p:nvSpPr>
            <p:cNvPr id="12" name="矩形 11"/>
            <p:cNvSpPr/>
            <p:nvPr/>
          </p:nvSpPr>
          <p:spPr>
            <a:xfrm>
              <a:off x="8297326" y="1262503"/>
              <a:ext cx="4487348" cy="461665"/>
            </a:xfrm>
            <a:prstGeom prst="rect">
              <a:avLst/>
            </a:prstGeom>
            <a:ln w="3175">
              <a:solidFill>
                <a:schemeClr val="tx1"/>
              </a:solidFill>
            </a:ln>
          </p:spPr>
          <p:txBody>
            <a:bodyPr wrap="square">
              <a:spAutoFit/>
            </a:bodyPr>
            <a:lstStyle/>
            <a:p>
              <a:pPr algn="ctr"/>
              <a:r>
                <a:rPr lang="zh-CN" altLang="en-US" sz="2400" dirty="0">
                  <a:latin typeface="方正粗宋简体" panose="03000509000000000000" pitchFamily="65" charset="-122"/>
                  <a:ea typeface="方正粗宋简体" panose="03000509000000000000" pitchFamily="65" charset="-122"/>
                </a:rPr>
                <a:t>语言</a:t>
              </a:r>
              <a:r>
                <a:rPr lang="zh-CN" altLang="en-US" sz="2400" dirty="0" smtClean="0">
                  <a:latin typeface="方正粗宋简体" panose="03000509000000000000" pitchFamily="65" charset="-122"/>
                  <a:ea typeface="方正粗宋简体" panose="03000509000000000000" pitchFamily="65" charset="-122"/>
                </a:rPr>
                <a:t>分析的局限性：信号</a:t>
              </a:r>
              <a:r>
                <a:rPr lang="en-US" altLang="zh-CN" sz="2400" dirty="0" smtClean="0">
                  <a:latin typeface="方正粗宋简体" panose="03000509000000000000" pitchFamily="65" charset="-122"/>
                  <a:ea typeface="方正粗宋简体" panose="03000509000000000000" pitchFamily="65" charset="-122"/>
                </a:rPr>
                <a:t>&gt;</a:t>
              </a:r>
              <a:r>
                <a:rPr lang="zh-CN" altLang="en-US" sz="2400" dirty="0" smtClean="0">
                  <a:latin typeface="方正粗宋简体" panose="03000509000000000000" pitchFamily="65" charset="-122"/>
                  <a:ea typeface="方正粗宋简体" panose="03000509000000000000" pitchFamily="65" charset="-122"/>
                </a:rPr>
                <a:t>语言</a:t>
              </a:r>
            </a:p>
          </p:txBody>
        </p:sp>
        <p:sp>
          <p:nvSpPr>
            <p:cNvPr id="13" name="文本框 12"/>
            <p:cNvSpPr txBox="1"/>
            <p:nvPr/>
          </p:nvSpPr>
          <p:spPr>
            <a:xfrm>
              <a:off x="8369300" y="4352963"/>
              <a:ext cx="4316934" cy="1231106"/>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人类的思维严重受限于语言，但不能用语言限制</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也不会受限，</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会有自己的语言，人类完全不懂的语言。</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latin typeface="微软雅黑" panose="020B0503020204020204" pitchFamily="34" charset="-122"/>
                  <a:ea typeface="微软雅黑" panose="020B0503020204020204" pitchFamily="34" charset="-122"/>
                </a:rPr>
                <a:t>* </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a:t>
              </a:r>
              <a:r>
                <a:rPr lang="en-US" altLang="zh-CN"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现象，比语言更接近于本质</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26" name="Picture 2"/>
            <p:cNvPicPr>
              <a:picLocks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8610100"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884768" y="1262503"/>
            <a:ext cx="2641601" cy="4567788"/>
            <a:chOff x="986366" y="1262503"/>
            <a:chExt cx="2641601" cy="4567788"/>
          </a:xfrm>
        </p:grpSpPr>
        <p:sp>
          <p:nvSpPr>
            <p:cNvPr id="3" name="矩形 2"/>
            <p:cNvSpPr/>
            <p:nvPr/>
          </p:nvSpPr>
          <p:spPr>
            <a:xfrm>
              <a:off x="986367" y="1262503"/>
              <a:ext cx="2641600"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大模型不是惟一的</a:t>
              </a:r>
            </a:p>
          </p:txBody>
        </p:sp>
        <p:sp>
          <p:nvSpPr>
            <p:cNvPr id="4" name="文本框 3"/>
            <p:cNvSpPr txBox="1"/>
            <p:nvPr/>
          </p:nvSpPr>
          <p:spPr>
            <a:xfrm>
              <a:off x="986366" y="4352963"/>
              <a:ext cx="2641600" cy="1477328"/>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a:t>
              </a:r>
              <a:r>
                <a:rPr lang="zh-CN" altLang="en-US" dirty="0">
                  <a:latin typeface="微软雅黑" panose="020B0503020204020204" pitchFamily="34" charset="-122"/>
                  <a:ea typeface="微软雅黑" panose="020B0503020204020204" pitchFamily="34" charset="-122"/>
                </a:rPr>
                <a:t>不能</a:t>
              </a:r>
              <a:r>
                <a:rPr lang="zh-CN" altLang="en-US" dirty="0" smtClean="0">
                  <a:latin typeface="微软雅黑" panose="020B0503020204020204" pitchFamily="34" charset="-122"/>
                  <a:ea typeface="微软雅黑" panose="020B0503020204020204" pitchFamily="34" charset="-122"/>
                </a:rPr>
                <a:t>替代老的</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技术</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大数据数理统计、机器学习、自动控制等</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，而且同类技术也会层出不穷，进化迭代。</a:t>
              </a:r>
              <a:endParaRPr lang="zh-CN" altLang="en-US" dirty="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227166"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 name="组合 5"/>
          <p:cNvGrpSpPr/>
          <p:nvPr/>
        </p:nvGrpSpPr>
        <p:grpSpPr>
          <a:xfrm>
            <a:off x="3627966" y="1262503"/>
            <a:ext cx="3414586" cy="4567788"/>
            <a:chOff x="4237481" y="1262503"/>
            <a:chExt cx="3414586" cy="4567788"/>
          </a:xfrm>
        </p:grpSpPr>
        <p:sp>
          <p:nvSpPr>
            <p:cNvPr id="8" name="矩形 7"/>
            <p:cNvSpPr/>
            <p:nvPr/>
          </p:nvSpPr>
          <p:spPr>
            <a:xfrm>
              <a:off x="4237481" y="1262503"/>
              <a:ext cx="3414586"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多模态 </a:t>
              </a:r>
              <a:r>
                <a:rPr lang="en-US" altLang="zh-CN" sz="2400" dirty="0" smtClean="0">
                  <a:latin typeface="方正粗宋简体" panose="03000509000000000000" pitchFamily="65" charset="-122"/>
                  <a:ea typeface="方正粗宋简体" panose="03000509000000000000" pitchFamily="65" charset="-122"/>
                </a:rPr>
                <a:t>!= </a:t>
              </a:r>
              <a:r>
                <a:rPr lang="zh-CN" altLang="en-US" sz="2400" dirty="0" smtClean="0">
                  <a:latin typeface="方正粗宋简体" panose="03000509000000000000" pitchFamily="65" charset="-122"/>
                  <a:ea typeface="方正粗宋简体" panose="03000509000000000000" pitchFamily="65" charset="-122"/>
                </a:rPr>
                <a:t>文本</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视频</a:t>
              </a:r>
              <a:r>
                <a:rPr lang="en-US" altLang="zh-CN" sz="2400" dirty="0" smtClean="0">
                  <a:latin typeface="方正粗宋简体" panose="03000509000000000000" pitchFamily="65" charset="-122"/>
                  <a:ea typeface="方正粗宋简体" panose="03000509000000000000" pitchFamily="65" charset="-122"/>
                </a:rPr>
                <a:t>…</a:t>
              </a:r>
              <a:endParaRPr lang="zh-CN" altLang="en-US" sz="2400" dirty="0" smtClean="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4623974" y="4352963"/>
              <a:ext cx="2641600" cy="1477328"/>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模态</a:t>
              </a:r>
              <a:r>
                <a:rPr lang="zh-CN" altLang="en-US" dirty="0" smtClean="0">
                  <a:latin typeface="微软雅黑" panose="020B0503020204020204" pitchFamily="34" charset="-122"/>
                  <a:ea typeface="微软雅黑" panose="020B0503020204020204" pitchFamily="34" charset="-122"/>
                </a:rPr>
                <a:t>有无数种，每个模态都是一个维度。系统可感知的每种环境信息都可成为一个模态。</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的多模态会比人类多。</a:t>
              </a:r>
              <a:endParaRPr lang="zh-CN" altLang="en-US" dirty="0">
                <a:latin typeface="微软雅黑" panose="020B0503020204020204" pitchFamily="34" charset="-122"/>
                <a:ea typeface="微软雅黑" panose="020B0503020204020204" pitchFamily="34" charset="-122"/>
              </a:endParaRPr>
            </a:p>
          </p:txBody>
        </p:sp>
        <p:pic>
          <p:nvPicPr>
            <p:cNvPr id="10" name="图片 9"/>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4864774"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2" name="文本框 21"/>
          <p:cNvSpPr txBox="1"/>
          <p:nvPr/>
        </p:nvSpPr>
        <p:spPr>
          <a:xfrm>
            <a:off x="1087989" y="5953327"/>
            <a:ext cx="10003344" cy="523220"/>
          </a:xfrm>
          <a:prstGeom prst="rect">
            <a:avLst/>
          </a:prstGeom>
          <a:noFill/>
          <a:ln w="3175">
            <a:solidFill>
              <a:schemeClr val="tx1"/>
            </a:solidFill>
          </a:ln>
        </p:spPr>
        <p:txBody>
          <a:bodyPr wrap="square" rtlCol="0">
            <a:spAutoFit/>
          </a:bodyPr>
          <a:lstStyle/>
          <a:p>
            <a:pPr algn="ct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可能的进化路径：</a:t>
            </a:r>
            <a:r>
              <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 = L(LM) =&gt; (LL)M =&gt; LM =&gt; *M</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5" cstate="screen">
            <a:extLst>
              <a:ext uri="{28A0092B-C50C-407E-A947-70E740481C1C}">
                <a14:useLocalDpi xmlns:a14="http://schemas.microsoft.com/office/drawing/2010/main"/>
              </a:ext>
            </a:extLst>
          </a:blip>
          <a:srcRect r="-1157"/>
          <a:stretch>
            <a:fillRect/>
          </a:stretch>
        </p:blipFill>
        <p:spPr>
          <a:xfrm>
            <a:off x="9763824" y="3462868"/>
            <a:ext cx="1762469" cy="828578"/>
          </a:xfrm>
          <a:prstGeom prst="rect">
            <a:avLst/>
          </a:prstGeom>
        </p:spPr>
      </p:pic>
      <p:sp>
        <p:nvSpPr>
          <p:cNvPr id="17" name="文本框 16"/>
          <p:cNvSpPr txBox="1"/>
          <p:nvPr/>
        </p:nvSpPr>
        <p:spPr>
          <a:xfrm>
            <a:off x="9850959" y="3952872"/>
            <a:ext cx="877163" cy="369332"/>
          </a:xfrm>
          <a:prstGeom prst="rect">
            <a:avLst/>
          </a:prstGeom>
          <a:noFill/>
        </p:spPr>
        <p:txBody>
          <a:bodyPr wrap="none" rtlCol="0">
            <a:spAutoFit/>
          </a:bodyPr>
          <a:lstStyle/>
          <a:p>
            <a:r>
              <a:rPr lang="zh-CN" altLang="en-US"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胡塞尔</a:t>
            </a:r>
            <a:endParaRPr lang="zh-CN" altLang="en-US"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圆角矩形标注 17"/>
          <p:cNvSpPr/>
          <p:nvPr/>
        </p:nvSpPr>
        <p:spPr>
          <a:xfrm>
            <a:off x="9850959" y="2053718"/>
            <a:ext cx="1660743" cy="1021556"/>
          </a:xfrm>
          <a:prstGeom prst="wedgeRoundRectCallout">
            <a:avLst>
              <a:gd name="adj1" fmla="val 10775"/>
              <a:gd name="adj2" fmla="val 82391"/>
              <a:gd name="adj3" fmla="val 16667"/>
            </a:avLst>
          </a:prstGeom>
          <a:ln>
            <a:solidFill>
              <a:schemeClr val="accent1"/>
            </a:solidFill>
          </a:ln>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直接的</a:t>
            </a:r>
            <a:r>
              <a:rPr lang="zh-CN" altLang="en-US" dirty="0" smtClean="0">
                <a:solidFill>
                  <a:srgbClr val="333333"/>
                </a:solidFill>
                <a:latin typeface="微软雅黑" panose="020B0503020204020204" pitchFamily="34" charset="-122"/>
                <a:ea typeface="微软雅黑" panose="020B0503020204020204" pitchFamily="34" charset="-122"/>
              </a:rPr>
              <a:t>认识</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直接</a:t>
            </a:r>
            <a:r>
              <a:rPr lang="zh-CN" altLang="en-US" dirty="0" smtClean="0">
                <a:solidFill>
                  <a:srgbClr val="333333"/>
                </a:solidFill>
                <a:latin typeface="微软雅黑" panose="020B0503020204020204" pitchFamily="34" charset="-122"/>
                <a:ea typeface="微软雅黑" panose="020B0503020204020204" pitchFamily="34" charset="-122"/>
              </a:rPr>
              <a:t>面对现象</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smtClean="0">
                <a:solidFill>
                  <a:srgbClr val="333333"/>
                </a:solidFill>
                <a:latin typeface="微软雅黑" panose="020B0503020204020204" pitchFamily="34" charset="-122"/>
                <a:ea typeface="微软雅黑" panose="020B0503020204020204" pitchFamily="34" charset="-122"/>
              </a:rPr>
              <a:t>回到事物本身</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144150" y="5553255"/>
            <a:ext cx="4733988" cy="338554"/>
          </a:xfrm>
          <a:prstGeom prst="rect">
            <a:avLst/>
          </a:prstGeom>
          <a:noFill/>
        </p:spPr>
        <p:txBody>
          <a:bodyPr wrap="none" rtlCol="0">
            <a:spAutoFit/>
          </a:bodyPr>
          <a:lstStyle/>
          <a:p>
            <a:r>
              <a:rPr lang="zh-CN" altLang="en-US" sz="1600" dirty="0" smtClean="0">
                <a:latin typeface="方正粗宋简体" panose="03000509000000000000" pitchFamily="65" charset="-122"/>
                <a:ea typeface="方正粗宋简体" panose="03000509000000000000" pitchFamily="65" charset="-122"/>
              </a:rPr>
              <a:t>比如：让</a:t>
            </a:r>
            <a:r>
              <a:rPr lang="en-US" altLang="zh-CN" sz="1600" dirty="0" smtClean="0">
                <a:latin typeface="方正粗宋简体" panose="03000509000000000000" pitchFamily="65" charset="-122"/>
                <a:ea typeface="方正粗宋简体" panose="03000509000000000000" pitchFamily="65" charset="-122"/>
              </a:rPr>
              <a:t>LLM</a:t>
            </a:r>
            <a:r>
              <a:rPr lang="zh-CN" altLang="en-US" sz="1600" dirty="0" smtClean="0">
                <a:latin typeface="方正粗宋简体" panose="03000509000000000000" pitchFamily="65" charset="-122"/>
                <a:ea typeface="方正粗宋简体" panose="03000509000000000000" pitchFamily="65" charset="-122"/>
              </a:rPr>
              <a:t>学习测井曲线、地震剖面、压裂曲线</a:t>
            </a:r>
            <a:endParaRPr lang="zh-CN" altLang="en-US" sz="1600" dirty="0">
              <a:latin typeface="方正粗宋简体" panose="03000509000000000000" pitchFamily="65" charset="-122"/>
              <a:ea typeface="方正粗宋简体" panose="03000509000000000000" pitchFamily="65" charset="-122"/>
            </a:endParaRPr>
          </a:p>
        </p:txBody>
      </p:sp>
      <p:sp>
        <p:nvSpPr>
          <p:cNvPr id="20" name="文本框 19"/>
          <p:cNvSpPr txBox="1"/>
          <p:nvPr/>
        </p:nvSpPr>
        <p:spPr>
          <a:xfrm>
            <a:off x="3526368" y="695010"/>
            <a:ext cx="4801314"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不是万能的，不能在这一棵树上吊死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图片"/>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52534" y="1191120"/>
            <a:ext cx="1811866" cy="13292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5051816" y="2574107"/>
            <a:ext cx="6837141" cy="4283893"/>
            <a:chOff x="5051816" y="2574107"/>
            <a:chExt cx="6837141" cy="4283893"/>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51816" y="2574107"/>
              <a:ext cx="6837141" cy="42838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6121024" y="2768600"/>
              <a:ext cx="4698723" cy="584775"/>
            </a:xfrm>
            <a:prstGeom prst="rect">
              <a:avLst/>
            </a:prstGeom>
            <a:noFill/>
          </p:spPr>
          <p:txBody>
            <a:bodyPr wrap="none" rtlCol="0">
              <a:spAutoFit/>
            </a:bodyPr>
            <a:lstStyle/>
            <a:p>
              <a:pPr algn="ct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油气科研生产专业大模型</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4" name="文本框 3"/>
          <p:cNvSpPr txBox="1"/>
          <p:nvPr/>
        </p:nvSpPr>
        <p:spPr>
          <a:xfrm>
            <a:off x="538447" y="491067"/>
            <a:ext cx="3292889" cy="646331"/>
          </a:xfrm>
          <a:prstGeom prst="rect">
            <a:avLst/>
          </a:prstGeom>
          <a:noFill/>
        </p:spPr>
        <p:txBody>
          <a:bodyPr wrap="none" rtlCol="0">
            <a:spAutoFit/>
          </a:bodyPr>
          <a:lstStyle/>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 ≠ </a:t>
            </a: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6" name="文本框 5"/>
          <p:cNvSpPr txBox="1"/>
          <p:nvPr/>
        </p:nvSpPr>
        <p:spPr>
          <a:xfrm>
            <a:off x="872067" y="1363133"/>
            <a:ext cx="4179749" cy="2862322"/>
          </a:xfrm>
          <a:prstGeom prst="rect">
            <a:avLst/>
          </a:prstGeom>
          <a:noFill/>
        </p:spPr>
        <p:txBody>
          <a:bodyPr wrap="square" rtlCol="0">
            <a:spAutoFit/>
          </a:bodyPr>
          <a:lstStyle/>
          <a:p>
            <a:pPr indent="355600" algn="just"/>
            <a:r>
              <a:rPr lang="zh-CN" altLang="en-US" sz="2000" dirty="0" smtClean="0">
                <a:latin typeface="微软雅黑" panose="020B0503020204020204" pitchFamily="34" charset="-122"/>
                <a:ea typeface="微软雅黑" panose="020B0503020204020204" pitchFamily="34" charset="-122"/>
              </a:rPr>
              <a:t>在油气行业，“大模型”一词使用较早。在油藏研究、数值模拟以及数智油田领域早已使用，其原本意义是指</a:t>
            </a:r>
            <a:r>
              <a:rPr lang="zh-CN" altLang="en-US" sz="2000" b="1" dirty="0" smtClean="0">
                <a:solidFill>
                  <a:srgbClr val="C00000"/>
                </a:solidFill>
                <a:latin typeface="微软雅黑" panose="020B0503020204020204" pitchFamily="34" charset="-122"/>
                <a:ea typeface="微软雅黑" panose="020B0503020204020204" pitchFamily="34" charset="-122"/>
              </a:rPr>
              <a:t>地质体或油田设施的实体模型的数字体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355600" algn="just"/>
            <a:r>
              <a:rPr lang="zh-CN" altLang="en-US" sz="2000" dirty="0" smtClean="0">
                <a:latin typeface="微软雅黑" panose="020B0503020204020204" pitchFamily="34" charset="-122"/>
                <a:ea typeface="微软雅黑" panose="020B0503020204020204" pitchFamily="34" charset="-122"/>
              </a:rPr>
              <a:t>油气实体模型也是随着信息技术的发展逐渐变大的，一是分辨率（如数值模拟的节点数量）不断升高，二是属性参数越来越丰富。</a:t>
            </a:r>
            <a:endParaRPr lang="en-US" altLang="zh-CN" sz="200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872067" y="4225455"/>
            <a:ext cx="4080933" cy="1938992"/>
          </a:xfrm>
          <a:prstGeom prst="rect">
            <a:avLst/>
          </a:prstGeom>
        </p:spPr>
        <p:txBody>
          <a:bodyPr wrap="square">
            <a:spAutoFit/>
          </a:bodyPr>
          <a:lstStyle/>
          <a:p>
            <a:pPr indent="355600" algn="just"/>
            <a:r>
              <a:rPr lang="zh-CN" altLang="en-US" sz="2000" dirty="0">
                <a:latin typeface="微软雅黑" panose="020B0503020204020204" pitchFamily="34" charset="-122"/>
                <a:ea typeface="微软雅黑" panose="020B0503020204020204" pitchFamily="34" charset="-122"/>
              </a:rPr>
              <a:t>地质油藏大模型，与</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的大</a:t>
            </a:r>
            <a:r>
              <a:rPr lang="zh-CN" altLang="en-US" sz="2000" dirty="0" smtClean="0">
                <a:latin typeface="微软雅黑" panose="020B0503020204020204" pitchFamily="34" charset="-122"/>
                <a:ea typeface="微软雅黑" panose="020B0503020204020204" pitchFamily="34" charset="-122"/>
              </a:rPr>
              <a:t>语言模型</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也有共通之处。</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所使用的算法，以及其他各种机器学习、深度学习和大数据分析的算法也可以在油气藏大模型建立的过程中使用。</a:t>
            </a:r>
            <a:endParaRPr lang="zh-CN" altLang="en-US" sz="2000"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7665118" y="673350"/>
            <a:ext cx="4157133" cy="1736646"/>
          </a:xfrm>
          <a:prstGeom prst="wedgeRoundRectCallout">
            <a:avLst>
              <a:gd name="adj1" fmla="val -66302"/>
              <a:gd name="adj2" fmla="val -5128"/>
              <a:gd name="adj3" fmla="val 16667"/>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indent="271463" algn="just"/>
            <a:r>
              <a:rPr lang="zh-CN" altLang="en-US" sz="1600" dirty="0">
                <a:solidFill>
                  <a:srgbClr val="333333"/>
                </a:solidFill>
                <a:latin typeface="方正粗宋简体" panose="03000509000000000000" pitchFamily="65" charset="-122"/>
                <a:ea typeface="方正粗宋简体" panose="03000509000000000000" pitchFamily="65" charset="-122"/>
              </a:rPr>
              <a:t>油气领域所说的勘探开发（大）模型大部分时候是指油气勘探和开发领域中应用的地质模型，“大”更多时候体现在地理空间上。而大模型是人工智能领域的深度学习模型，大模型的“大”，体现在模型、参数、数据等方面。</a:t>
            </a:r>
            <a:endParaRPr lang="zh-CN" altLang="en-US" sz="1600" dirty="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6255220" y="2225330"/>
            <a:ext cx="1107996"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刘合院士</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5791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2010487"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夯实</a:t>
            </a:r>
            <a:r>
              <a:rPr lang="en-US" altLang="zh-CN" dirty="0"/>
              <a:t>AI</a:t>
            </a:r>
            <a:r>
              <a:rPr lang="zh-CN" altLang="en-US" dirty="0"/>
              <a:t>基础</a:t>
            </a:r>
          </a:p>
        </p:txBody>
      </p:sp>
      <p:sp>
        <p:nvSpPr>
          <p:cNvPr id="3" name="矩形 2"/>
          <p:cNvSpPr/>
          <p:nvPr/>
        </p:nvSpPr>
        <p:spPr>
          <a:xfrm>
            <a:off x="889000"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大模型是基础设施</a:t>
            </a:r>
          </a:p>
        </p:txBody>
      </p:sp>
      <p:sp>
        <p:nvSpPr>
          <p:cNvPr id="4" name="文本框 3"/>
          <p:cNvSpPr txBox="1"/>
          <p:nvPr/>
        </p:nvSpPr>
        <p:spPr>
          <a:xfrm>
            <a:off x="986366"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大模型将像云计算、物联网、数字孪生、元宇宙等一样成为</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原生时代的技术底座。</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217412" y="1845382"/>
            <a:ext cx="2179508" cy="2463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矩形 7"/>
          <p:cNvSpPr/>
          <p:nvPr/>
        </p:nvSpPr>
        <p:spPr>
          <a:xfrm>
            <a:off x="4526607"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数据多了</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a:t>
            </a:r>
            <a:r>
              <a:rPr lang="zh-CN" altLang="en-US" sz="2400" dirty="0" smtClean="0">
                <a:latin typeface="方正粗宋简体" panose="03000509000000000000" pitchFamily="65" charset="-122"/>
                <a:ea typeface="方正粗宋简体" panose="03000509000000000000" pitchFamily="65" charset="-122"/>
              </a:rPr>
              <a:t>智能</a:t>
            </a:r>
          </a:p>
        </p:txBody>
      </p:sp>
      <p:sp>
        <p:nvSpPr>
          <p:cNvPr id="9" name="文本框 8"/>
          <p:cNvSpPr txBox="1"/>
          <p:nvPr/>
        </p:nvSpPr>
        <p:spPr>
          <a:xfrm>
            <a:off x="4623973"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数据是</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的基础。没有数据，一切都是空中楼阁。数据的规模和质量决定</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的水平和能力。</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855773" y="1846714"/>
            <a:ext cx="2178000" cy="2462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矩形 11"/>
          <p:cNvSpPr/>
          <p:nvPr/>
        </p:nvSpPr>
        <p:spPr>
          <a:xfrm>
            <a:off x="8170333" y="1262503"/>
            <a:ext cx="3039534"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能源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算力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智能</a:t>
            </a:r>
          </a:p>
        </p:txBody>
      </p:sp>
      <p:sp>
        <p:nvSpPr>
          <p:cNvPr id="13" name="文本框 12"/>
          <p:cNvSpPr txBox="1"/>
          <p:nvPr/>
        </p:nvSpPr>
        <p:spPr>
          <a:xfrm>
            <a:off x="8369300"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人工智能确实需要算力支持，算力需要能源支持，但未来以耗能为基础的</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等不是方向。</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601100" y="1846714"/>
            <a:ext cx="2178000" cy="2462816"/>
            <a:chOff x="8465598" y="1805918"/>
            <a:chExt cx="2178000" cy="3063600"/>
          </a:xfrm>
        </p:grpSpPr>
        <p:pic>
          <p:nvPicPr>
            <p:cNvPr id="1026" name="Picture 2" descr="https://pic.rmb.bdstatic.com/bjh/240307/news/3ba73a7b2d6b7965397132c26d2b184f2568.jpeg?x-bce-process=image/watermark,bucket_baidu-rmb-video-cover-1,image_YmpoL25ld3MvNjUzZjZkMjRlMDJiNjdjZWU1NzEzODg0MDNhYTQ0YzQucG5n,type_RlpMYW5UaW5nSGVpU01HQg==,w_22,text_QEFJ5YWo55CD6KeG6YeO,size_22,x_17,y_17,interval_2,color_FFFFFF,effect_softoutline,shc_000000,blr_2,align_1"/>
            <p:cNvPicPr>
              <a:picLocks noChangeArrowheads="1"/>
            </p:cNvPicPr>
            <p:nvPr/>
          </p:nvPicPr>
          <p:blipFill rotWithShape="1">
            <a:blip r:embed="rId4" cstate="screen">
              <a:extLst>
                <a:ext uri="{28A0092B-C50C-407E-A947-70E740481C1C}">
                  <a14:useLocalDpi xmlns:a14="http://schemas.microsoft.com/office/drawing/2010/main"/>
                </a:ext>
              </a:extLst>
            </a:blip>
            <a:srcRect/>
            <a:stretch>
              <a:fillRect/>
            </a:stretch>
          </p:blipFill>
          <p:spPr bwMode="auto">
            <a:xfrm>
              <a:off x="8465598" y="1805918"/>
              <a:ext cx="2178000" cy="3063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 name="图片 15"/>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8588638" y="3667327"/>
              <a:ext cx="1931920" cy="1080304"/>
            </a:xfrm>
            <a:prstGeom prst="rect">
              <a:avLst/>
            </a:prstGeom>
          </p:spPr>
        </p:pic>
      </p:grpSp>
      <p:sp>
        <p:nvSpPr>
          <p:cNvPr id="6" name="矩形 5"/>
          <p:cNvSpPr/>
          <p:nvPr/>
        </p:nvSpPr>
        <p:spPr>
          <a:xfrm>
            <a:off x="754974" y="5653798"/>
            <a:ext cx="10632694" cy="954107"/>
          </a:xfrm>
          <a:prstGeom prst="rect">
            <a:avLst/>
          </a:prstGeom>
          <a:solidFill>
            <a:srgbClr val="C00000"/>
          </a:solidFill>
          <a:ln w="3175">
            <a:solidFill>
              <a:srgbClr val="C00000"/>
            </a:solidFill>
          </a:ln>
        </p:spPr>
        <p:txBody>
          <a:bodyPr wrap="square">
            <a:spAutoFit/>
          </a:bodyPr>
          <a:lstStyle/>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信息化基础：</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原来</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人没有做好</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的事情，你</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也不要指望AI给你</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做好</a:t>
            </a:r>
            <a:endParaRPr lang="en-US" altLang="zh-CN"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数据基础：</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对数据本身的智能化、自动化管理也是迫切需求</a:t>
            </a:r>
          </a:p>
        </p:txBody>
      </p:sp>
      <p:sp>
        <p:nvSpPr>
          <p:cNvPr id="7" name="文本框 6"/>
          <p:cNvSpPr txBox="1"/>
          <p:nvPr/>
        </p:nvSpPr>
        <p:spPr>
          <a:xfrm>
            <a:off x="7773038" y="83022"/>
            <a:ext cx="4165851" cy="646331"/>
          </a:xfrm>
          <a:prstGeom prst="rect">
            <a:avLst/>
          </a:prstGeom>
          <a:solidFill>
            <a:srgbClr val="FF0000"/>
          </a:solidFill>
        </p:spPr>
        <p:txBody>
          <a:bodyPr wrap="square" rtlCol="0">
            <a:spAutoFit/>
          </a:bodyPr>
          <a:lstStyle/>
          <a:p>
            <a:pPr algn="r"/>
            <a:r>
              <a:rPr lang="zh-CN" altLang="en-US" sz="36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数据最重要！！！</a:t>
            </a:r>
            <a:endParaRPr lang="zh-CN" altLang="en-US" sz="3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0" name="文本框 9"/>
          <p:cNvSpPr txBox="1"/>
          <p:nvPr/>
        </p:nvSpPr>
        <p:spPr>
          <a:xfrm>
            <a:off x="3166690" y="770407"/>
            <a:ext cx="895629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近年实践表明：大部分精力都在整理数据、标注数据、生成问答对和验证等手工工作上</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0618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3533" y="626533"/>
            <a:ext cx="3124573" cy="584775"/>
          </a:xfrm>
          <a:prstGeom prst="rect">
            <a:avLst/>
          </a:prstGeom>
          <a:noFill/>
        </p:spPr>
        <p:txBody>
          <a:bodyPr wrap="none" rtlCol="0">
            <a:spAutoFit/>
          </a:bodyPr>
          <a:lstStyle/>
          <a:p>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的安全问题</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8" name="组合 7"/>
          <p:cNvGrpSpPr/>
          <p:nvPr/>
        </p:nvGrpSpPr>
        <p:grpSpPr>
          <a:xfrm>
            <a:off x="5537573" y="1976846"/>
            <a:ext cx="6447307" cy="4179894"/>
            <a:chOff x="5537573" y="1976846"/>
            <a:chExt cx="6447307" cy="4179894"/>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7573" y="2530130"/>
              <a:ext cx="6447307" cy="36266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图片 3"/>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rot="1602858" flipH="1">
              <a:off x="11184205" y="1976846"/>
              <a:ext cx="497522" cy="466344"/>
            </a:xfrm>
            <a:prstGeom prst="rect">
              <a:avLst/>
            </a:prstGeom>
          </p:spPr>
        </p:pic>
      </p:grpSp>
      <p:sp>
        <p:nvSpPr>
          <p:cNvPr id="5" name="矩形 4"/>
          <p:cNvSpPr/>
          <p:nvPr/>
        </p:nvSpPr>
        <p:spPr>
          <a:xfrm>
            <a:off x="753533" y="2107721"/>
            <a:ext cx="4758639" cy="3970318"/>
          </a:xfrm>
          <a:prstGeom prst="rect">
            <a:avLst/>
          </a:prstGeom>
        </p:spPr>
        <p:txBody>
          <a:bodyPr wrap="square">
            <a:spAutoFit/>
          </a:bodyPr>
          <a:lstStyle/>
          <a:p>
            <a:r>
              <a:rPr lang="zh-CN" altLang="en-US" sz="2400" dirty="0">
                <a:solidFill>
                  <a:srgbClr val="06071F"/>
                </a:solidFill>
                <a:latin typeface="微软雅黑" panose="020B0503020204020204" pitchFamily="34" charset="-122"/>
                <a:ea typeface="微软雅黑" panose="020B0503020204020204" pitchFamily="34" charset="-122"/>
              </a:rPr>
              <a:t>为了防范大</a:t>
            </a:r>
            <a:r>
              <a:rPr lang="zh-CN" altLang="en-US" sz="2400" dirty="0" smtClean="0">
                <a:solidFill>
                  <a:srgbClr val="06071F"/>
                </a:solidFill>
                <a:latin typeface="微软雅黑" panose="020B0503020204020204" pitchFamily="34" charset="-122"/>
                <a:ea typeface="微软雅黑" panose="020B0503020204020204" pitchFamily="34" charset="-122"/>
              </a:rPr>
              <a:t>语言模型的信息泄露：</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endParaRPr lang="zh-CN" altLang="en-US" sz="2400" dirty="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a:solidFill>
                  <a:srgbClr val="06071F"/>
                </a:solidFill>
                <a:latin typeface="微软雅黑" panose="020B0503020204020204" pitchFamily="34" charset="-122"/>
                <a:ea typeface="微软雅黑" panose="020B0503020204020204" pitchFamily="34" charset="-122"/>
              </a:rPr>
              <a:t>数据脱敏</a:t>
            </a:r>
            <a:r>
              <a:rPr lang="zh-CN" altLang="en-US" sz="2400" b="1" dirty="0" smtClean="0">
                <a:solidFill>
                  <a:srgbClr val="06071F"/>
                </a:solidFill>
                <a:latin typeface="微软雅黑" panose="020B0503020204020204" pitchFamily="34" charset="-122"/>
                <a:ea typeface="微软雅黑" panose="020B0503020204020204" pitchFamily="34" charset="-122"/>
              </a:rPr>
              <a:t>处理</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访问控制</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加密技术</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安全审计</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C00000"/>
                </a:solidFill>
                <a:latin typeface="微软雅黑" panose="020B0503020204020204" pitchFamily="34" charset="-122"/>
                <a:ea typeface="微软雅黑" panose="020B0503020204020204" pitchFamily="34" charset="-122"/>
              </a:rPr>
              <a:t>使用</a:t>
            </a:r>
            <a:r>
              <a:rPr lang="en-US" altLang="zh-CN" sz="2400" b="1" dirty="0" smtClean="0">
                <a:solidFill>
                  <a:srgbClr val="C00000"/>
                </a:solidFill>
                <a:latin typeface="微软雅黑" panose="020B0503020204020204" pitchFamily="34" charset="-122"/>
                <a:ea typeface="微软雅黑" panose="020B0503020204020204" pitchFamily="34" charset="-122"/>
              </a:rPr>
              <a:t>RAG</a:t>
            </a:r>
            <a:r>
              <a:rPr lang="zh-CN" altLang="en-US" sz="2400" b="1" dirty="0" smtClean="0">
                <a:solidFill>
                  <a:srgbClr val="C00000"/>
                </a:solidFill>
                <a:latin typeface="微软雅黑" panose="020B0503020204020204" pitchFamily="34" charset="-122"/>
                <a:ea typeface="微软雅黑" panose="020B0503020204020204" pitchFamily="34" charset="-122"/>
              </a:rPr>
              <a:t>替代训练</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lvl="1"/>
            <a:endParaRPr lang="en-US" altLang="zh-CN" sz="2400" dirty="0" smtClean="0">
              <a:solidFill>
                <a:srgbClr val="06071F"/>
              </a:solidFill>
              <a:latin typeface="微软雅黑" panose="020B0503020204020204" pitchFamily="34" charset="-122"/>
              <a:ea typeface="微软雅黑" panose="020B0503020204020204" pitchFamily="34" charset="-122"/>
            </a:endParaRPr>
          </a:p>
          <a:p>
            <a:r>
              <a:rPr lang="zh-CN" altLang="en-US" sz="2000" dirty="0" smtClean="0">
                <a:solidFill>
                  <a:srgbClr val="06071F"/>
                </a:solidFill>
                <a:latin typeface="微软雅黑" panose="020B0503020204020204" pitchFamily="34" charset="-122"/>
                <a:ea typeface="微软雅黑" panose="020B0503020204020204" pitchFamily="34" charset="-122"/>
              </a:rPr>
              <a:t>通过</a:t>
            </a:r>
            <a:r>
              <a:rPr lang="zh-CN" altLang="en-US" sz="2000" dirty="0">
                <a:solidFill>
                  <a:srgbClr val="06071F"/>
                </a:solidFill>
                <a:latin typeface="微软雅黑" panose="020B0503020204020204" pitchFamily="34" charset="-122"/>
                <a:ea typeface="微软雅黑" panose="020B0503020204020204" pitchFamily="34" charset="-122"/>
              </a:rPr>
              <a:t>这些措施的有效实施，可以大大降低企业私有信息泄露的风险，保障企业的信息安全。</a:t>
            </a:r>
            <a:endParaRPr lang="zh-CN" altLang="en-US" sz="2000" b="0" i="0" dirty="0">
              <a:solidFill>
                <a:srgbClr val="06071F"/>
              </a:solidFill>
              <a:effectLst/>
              <a:latin typeface="微软雅黑" panose="020B0503020204020204" pitchFamily="34" charset="-122"/>
              <a:ea typeface="微软雅黑" panose="020B0503020204020204" pitchFamily="34" charset="-122"/>
            </a:endParaRPr>
          </a:p>
        </p:txBody>
      </p:sp>
      <p:sp>
        <p:nvSpPr>
          <p:cNvPr id="6" name="矩形 5"/>
          <p:cNvSpPr/>
          <p:nvPr/>
        </p:nvSpPr>
        <p:spPr>
          <a:xfrm>
            <a:off x="753533" y="1248369"/>
            <a:ext cx="72811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大语言模型一旦用私有数据训练后，它的节点参数中就包含了企业私有</a:t>
            </a:r>
            <a:r>
              <a:rPr lang="zh-CN" altLang="en-US" sz="2400" dirty="0" smtClean="0">
                <a:latin typeface="微软雅黑" panose="020B0503020204020204" pitchFamily="34" charset="-122"/>
                <a:ea typeface="微软雅黑" panose="020B0503020204020204" pitchFamily="34" charset="-122"/>
              </a:rPr>
              <a:t>信息。</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47067" y="688087"/>
            <a:ext cx="2646878" cy="461665"/>
          </a:xfrm>
          <a:prstGeom prst="rect">
            <a:avLst/>
          </a:prstGeom>
          <a:noFill/>
          <a:ln w="3175">
            <a:solidFill>
              <a:srgbClr val="C00000"/>
            </a:solidFill>
          </a:ln>
        </p:spPr>
        <p:txBody>
          <a:bodyPr wrap="none" rtlCol="0">
            <a:spAutoFit/>
          </a:bodyPr>
          <a:lstStyle/>
          <a:p>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企业私有信息泄露</a:t>
            </a:r>
            <a:endPar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8436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33901" y="2954866"/>
            <a:ext cx="2924198"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763916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0" y="550332"/>
            <a:ext cx="12192000" cy="5572561"/>
          </a:xfrm>
          <a:prstGeom prst="rect">
            <a:avLst/>
          </a:prstGeom>
        </p:spPr>
      </p:pic>
      <p:sp>
        <p:nvSpPr>
          <p:cNvPr id="5" name="文本框 4"/>
          <p:cNvSpPr txBox="1"/>
          <p:nvPr/>
        </p:nvSpPr>
        <p:spPr>
          <a:xfrm>
            <a:off x="2978946" y="5970495"/>
            <a:ext cx="6252032" cy="707886"/>
          </a:xfrm>
          <a:prstGeom prst="rect">
            <a:avLst/>
          </a:prstGeom>
          <a:noFill/>
        </p:spPr>
        <p:txBody>
          <a:bodyPr wrap="none" rtlCol="0">
            <a:spAutoFit/>
          </a:bodyPr>
          <a:lstStyle/>
          <a:p>
            <a:pPr algn="ct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a:t>
            </a:r>
            <a:r>
              <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底座的数智油气田参考架构</a:t>
            </a:r>
            <a:endPar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rchitecture </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for </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Intelligent &amp; Digital Oilfields Based-on AI</a:t>
            </a:r>
            <a:endPar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文本框 1"/>
          <p:cNvSpPr txBox="1"/>
          <p:nvPr/>
        </p:nvSpPr>
        <p:spPr>
          <a:xfrm>
            <a:off x="11311466" y="6400800"/>
            <a:ext cx="652743" cy="369332"/>
          </a:xfrm>
          <a:prstGeom prst="rect">
            <a:avLst/>
          </a:prstGeom>
          <a:noFill/>
        </p:spPr>
        <p:txBody>
          <a:bodyPr wrap="none" rtlCol="0">
            <a:spAutoFit/>
          </a:bodyPr>
          <a:lstStyle/>
          <a:p>
            <a:r>
              <a:rPr lang="en-US" altLang="zh-CN" dirty="0" smtClean="0">
                <a:solidFill>
                  <a:schemeClr val="bg1"/>
                </a:solidFill>
              </a:rPr>
              <a:t>2024</a:t>
            </a:r>
            <a:endParaRPr lang="zh-CN" altLang="en-US" dirty="0">
              <a:solidFill>
                <a:schemeClr val="bg1"/>
              </a:solidFill>
            </a:endParaRPr>
          </a:p>
        </p:txBody>
      </p:sp>
    </p:spTree>
    <p:extLst>
      <p:ext uri="{BB962C8B-B14F-4D97-AF65-F5344CB8AC3E}">
        <p14:creationId xmlns:p14="http://schemas.microsoft.com/office/powerpoint/2010/main" val="914970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6403975"/>
            <a:chOff x="0" y="0"/>
            <a:chExt cx="12192000" cy="6403975"/>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54025"/>
              <a:ext cx="12192000" cy="5949950"/>
            </a:xfrm>
            <a:prstGeom prst="rect">
              <a:avLst/>
            </a:prstGeom>
          </p:spPr>
        </p:pic>
        <p:pic>
          <p:nvPicPr>
            <p:cNvPr id="3" name="图片 2"/>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a:ext>
              </a:extLst>
            </a:blip>
            <a:stretch>
              <a:fillRect/>
            </a:stretch>
          </p:blipFill>
          <p:spPr>
            <a:xfrm>
              <a:off x="488067" y="1523055"/>
              <a:ext cx="1080000"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3280189" cy="1080000"/>
            </a:xfrm>
            <a:prstGeom prst="rect">
              <a:avLst/>
            </a:prstGeom>
            <a:noFill/>
            <a:ln>
              <a:noFill/>
            </a:ln>
          </p:spPr>
        </p:pic>
        <p:sp>
          <p:nvSpPr>
            <p:cNvPr id="5" name="文本框 4"/>
            <p:cNvSpPr txBox="1"/>
            <p:nvPr/>
          </p:nvSpPr>
          <p:spPr>
            <a:xfrm>
              <a:off x="3581579" y="1176600"/>
              <a:ext cx="4852611" cy="523220"/>
            </a:xfrm>
            <a:prstGeom prst="rect">
              <a:avLst/>
            </a:prstGeom>
            <a:noFill/>
          </p:spPr>
          <p:txBody>
            <a:bodyPr wrap="none" rtlCol="0">
              <a:spAutoFit/>
            </a:bodyPr>
            <a:lstStyle/>
            <a:p>
              <a:pPr algn="ct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让提示词成为用户的编程语言</a:t>
              </a:r>
              <a:endPar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Tree>
    <p:extLst>
      <p:ext uri="{BB962C8B-B14F-4D97-AF65-F5344CB8AC3E}">
        <p14:creationId xmlns:p14="http://schemas.microsoft.com/office/powerpoint/2010/main" val="3852320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3606" y="1081800"/>
            <a:ext cx="6791325" cy="4029075"/>
          </a:xfrm>
          <a:prstGeom prst="rect">
            <a:avLst/>
          </a:prstGeom>
        </p:spPr>
      </p:pic>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67122" y="965200"/>
            <a:ext cx="3989243" cy="3950938"/>
          </a:xfrm>
          <a:prstGeom prst="rect">
            <a:avLst/>
          </a:prstGeom>
          <a:ln w="3175">
            <a:solidFill>
              <a:schemeClr val="tx1"/>
            </a:solidFill>
          </a:ln>
        </p:spPr>
      </p:pic>
      <p:grpSp>
        <p:nvGrpSpPr>
          <p:cNvPr id="8" name="组合 7"/>
          <p:cNvGrpSpPr/>
          <p:nvPr/>
        </p:nvGrpSpPr>
        <p:grpSpPr>
          <a:xfrm>
            <a:off x="3595396" y="2714808"/>
            <a:ext cx="3587842" cy="4129173"/>
            <a:chOff x="3595396" y="2714808"/>
            <a:chExt cx="3587842" cy="4129173"/>
          </a:xfrm>
        </p:grpSpPr>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9676" y="2714808"/>
              <a:ext cx="3579283" cy="41291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文本框 4"/>
            <p:cNvSpPr txBox="1"/>
            <p:nvPr/>
          </p:nvSpPr>
          <p:spPr>
            <a:xfrm rot="21261042">
              <a:off x="3595396" y="3486732"/>
              <a:ext cx="3587842" cy="2585323"/>
            </a:xfrm>
            <a:prstGeom prst="rect">
              <a:avLst/>
            </a:prstGeom>
            <a:noFill/>
            <a:scene3d>
              <a:camera prst="orthographicFront">
                <a:rot lat="0" lon="0" rev="0"/>
              </a:camera>
              <a:lightRig rig="threePt" dir="t"/>
            </a:scene3d>
          </p:spPr>
          <p:txBody>
            <a:bodyPr wrap="none" rtlCol="0">
              <a:spAutoFit/>
            </a:bodyPr>
            <a:lstStyle/>
            <a:p>
              <a:pPr algn="ctr"/>
              <a:r>
                <a:rPr lang="zh-CN" altLang="en-US"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构建“无尺度人工神经网络”</a:t>
              </a: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推动大模型再爆发</a:t>
              </a: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dirty="0" smtClean="0">
                  <a:solidFill>
                    <a:srgbClr val="FFC0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文中给出方向和基本实现路线</a:t>
              </a:r>
              <a:endParaRPr lang="en-US" altLang="zh-CN" dirty="0" smtClean="0">
                <a:solidFill>
                  <a:srgbClr val="FFC0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endParaRPr lang="en-US" altLang="zh-CN" sz="2000" dirty="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b="1" dirty="0" smtClean="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精准预言大模型结构变革</a:t>
              </a:r>
              <a:endParaRPr lang="en-US" altLang="zh-CN" sz="2400" b="1" dirty="0" smtClean="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a:p>
              <a:pPr algn="ctr"/>
              <a:endParaRPr lang="en-US" altLang="zh-CN" sz="2400" b="1" dirty="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a:p>
              <a:pPr algn="ctr"/>
              <a:r>
                <a:rPr lang="en-US" altLang="zh-CN" sz="1600" b="1" dirty="0" smtClean="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2024</a:t>
              </a:r>
              <a:r>
                <a:rPr lang="zh-CN" altLang="en-US" sz="1600" b="1" dirty="0" smtClean="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年发表</a:t>
              </a:r>
              <a:endParaRPr lang="zh-CN" altLang="en-US" sz="1600" b="1" dirty="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p:txBody>
        </p:sp>
      </p:grpSp>
      <p:sp>
        <p:nvSpPr>
          <p:cNvPr id="6" name="文本框 5"/>
          <p:cNvSpPr txBox="1"/>
          <p:nvPr/>
        </p:nvSpPr>
        <p:spPr>
          <a:xfrm>
            <a:off x="651933" y="451443"/>
            <a:ext cx="1826141" cy="584775"/>
          </a:xfrm>
          <a:prstGeom prst="rect">
            <a:avLst/>
          </a:prstGeom>
          <a:noFill/>
        </p:spPr>
        <p:txBody>
          <a:bodyPr wrap="none" rtlCol="0">
            <a:spAutoFit/>
          </a:bodyPr>
          <a:lstStyle/>
          <a:p>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验证预测</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9" name="矩形 8"/>
          <p:cNvSpPr/>
          <p:nvPr/>
        </p:nvSpPr>
        <p:spPr>
          <a:xfrm>
            <a:off x="7540166" y="5110875"/>
            <a:ext cx="4016199" cy="1200329"/>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MIT自学习</a:t>
            </a:r>
            <a:r>
              <a:rPr lang="zh-CN" altLang="en-US" dirty="0">
                <a:latin typeface="微软雅黑" panose="020B0503020204020204" pitchFamily="34" charset="-122"/>
                <a:ea typeface="微软雅黑" panose="020B0503020204020204" pitchFamily="34" charset="-122"/>
              </a:rPr>
              <a:t>AI框架</a:t>
            </a:r>
            <a:r>
              <a:rPr lang="zh-CN" altLang="en-US" b="1" dirty="0" smtClean="0">
                <a:solidFill>
                  <a:srgbClr val="C00000"/>
                </a:solidFill>
                <a:latin typeface="微软雅黑" panose="020B0503020204020204" pitchFamily="34" charset="-122"/>
                <a:ea typeface="微软雅黑" panose="020B0503020204020204" pitchFamily="34" charset="-122"/>
              </a:rPr>
              <a:t>PRefLexOR</a:t>
            </a:r>
            <a:r>
              <a:rPr lang="zh-CN" altLang="en-US" b="1"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动态生成“无标度网络结构”，让</a:t>
            </a:r>
            <a:r>
              <a:rPr lang="zh-CN" altLang="en-US" dirty="0">
                <a:latin typeface="微软雅黑" panose="020B0503020204020204" pitchFamily="34" charset="-122"/>
                <a:ea typeface="微软雅黑" panose="020B0503020204020204" pitchFamily="34" charset="-122"/>
              </a:rPr>
              <a:t>AI像人类</a:t>
            </a:r>
            <a:r>
              <a:rPr lang="zh-CN" altLang="en-US" dirty="0" smtClean="0">
                <a:latin typeface="微软雅黑" panose="020B0503020204020204" pitchFamily="34" charset="-122"/>
                <a:ea typeface="微软雅黑" panose="020B0503020204020204" pitchFamily="34" charset="-122"/>
              </a:rPr>
              <a:t>一样进行</a:t>
            </a:r>
            <a:r>
              <a:rPr lang="zh-CN" altLang="en-US" b="1" dirty="0">
                <a:solidFill>
                  <a:srgbClr val="C00000"/>
                </a:solidFill>
                <a:latin typeface="微软雅黑" panose="020B0503020204020204" pitchFamily="34" charset="-122"/>
                <a:ea typeface="微软雅黑" panose="020B0503020204020204" pitchFamily="34" charset="-122"/>
              </a:rPr>
              <a:t>深度思考</a:t>
            </a:r>
            <a:r>
              <a:rPr lang="zh-CN" altLang="en-US"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自主进化</a:t>
            </a:r>
            <a:r>
              <a:rPr lang="zh-CN" altLang="en-US" dirty="0" smtClean="0">
                <a:latin typeface="微软雅黑" panose="020B0503020204020204" pitchFamily="34" charset="-122"/>
                <a:ea typeface="微软雅黑" panose="020B0503020204020204" pitchFamily="34" charset="-122"/>
              </a:rPr>
              <a:t>。但它并未改造人工神经网络基本结构。</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90265" y="595868"/>
            <a:ext cx="249138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各种</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新技术不断涌现</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651934" y="5184560"/>
            <a:ext cx="2702112" cy="1477328"/>
          </a:xfrm>
          <a:prstGeom prst="rect">
            <a:avLst/>
          </a:prstGeom>
          <a:ln w="3175">
            <a:solidFill>
              <a:schemeClr val="tx1"/>
            </a:solidFill>
          </a:ln>
        </p:spPr>
        <p:txBody>
          <a:bodyPr wrap="square">
            <a:spAutoFit/>
          </a:bodyPr>
          <a:lstStyle/>
          <a:p>
            <a:pPr algn="just"/>
            <a:r>
              <a:rPr lang="zh-CN" altLang="en-US" b="1" dirty="0" smtClean="0">
                <a:solidFill>
                  <a:srgbClr val="C00000"/>
                </a:solidFill>
                <a:latin typeface="微软雅黑" panose="020B0503020204020204" pitchFamily="34" charset="-122"/>
                <a:ea typeface="微软雅黑" panose="020B0503020204020204" pitchFamily="34" charset="-122"/>
              </a:rPr>
              <a:t>无尺度人工神经网络</a:t>
            </a:r>
            <a:r>
              <a:rPr lang="zh-CN" altLang="en-US" b="1" dirty="0" smtClean="0">
                <a:latin typeface="微软雅黑" panose="020B0503020204020204" pitchFamily="34" charset="-122"/>
                <a:ea typeface="微软雅黑" panose="020B0503020204020204" pitchFamily="34" charset="-122"/>
              </a:rPr>
              <a:t>将带来巨大变化，其成就可能超越</a:t>
            </a:r>
            <a:r>
              <a:rPr lang="en-US" altLang="zh-CN" b="1" dirty="0" smtClean="0">
                <a:latin typeface="微软雅黑" panose="020B0503020204020204" pitchFamily="34" charset="-122"/>
                <a:ea typeface="微软雅黑" panose="020B0503020204020204" pitchFamily="34" charset="-122"/>
              </a:rPr>
              <a:t>Transformer</a:t>
            </a:r>
            <a:r>
              <a:rPr lang="zh-CN" altLang="en-US" b="1" dirty="0" smtClean="0">
                <a:latin typeface="微软雅黑" panose="020B0503020204020204" pitchFamily="34" charset="-122"/>
                <a:ea typeface="微软雅黑" panose="020B0503020204020204" pitchFamily="34" charset="-122"/>
              </a:rPr>
              <a:t>，甚至可能是人工神经网络提出以来最大的成果。</a:t>
            </a:r>
            <a:endParaRPr lang="zh-CN" altLang="en-US" dirty="0"/>
          </a:p>
        </p:txBody>
      </p:sp>
    </p:spTree>
    <p:extLst>
      <p:ext uri="{BB962C8B-B14F-4D97-AF65-F5344CB8AC3E}">
        <p14:creationId xmlns:p14="http://schemas.microsoft.com/office/powerpoint/2010/main" val="57914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903" y="2020887"/>
            <a:ext cx="4924174" cy="396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文本框 53"/>
          <p:cNvSpPr txBox="1"/>
          <p:nvPr/>
        </p:nvSpPr>
        <p:spPr>
          <a:xfrm>
            <a:off x="1612933" y="521271"/>
            <a:ext cx="2242922" cy="1415772"/>
          </a:xfrm>
          <a:prstGeom prst="rect">
            <a:avLst/>
          </a:prstGeom>
          <a:noFill/>
        </p:spPr>
        <p:txBody>
          <a:bodyPr wrap="none" rtlCol="0">
            <a:spAutoFit/>
          </a:bodyPr>
          <a:lstStyle/>
          <a:p>
            <a:pPr algn="ctr"/>
            <a:r>
              <a:rPr lang="zh-CN" altLang="en-US"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巴别塔</a:t>
            </a:r>
            <a:endParaRPr lang="en-US" altLang="zh-CN"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a:r>
              <a:rPr lang="en-US" altLang="zh-CN" sz="3200" dirty="0"/>
              <a:t>Babel Tower</a:t>
            </a:r>
            <a:endParaRPr lang="zh-CN" altLang="en-US" sz="3200" b="1" dirty="0">
              <a:latin typeface="方正粗宋简体" panose="03000509000000000000" pitchFamily="65" charset="-122"/>
              <a:ea typeface="方正粗宋简体" panose="03000509000000000000" pitchFamily="65" charset="-122"/>
              <a:cs typeface="阿里巴巴普惠体 Heavy" panose="00020600040101010101" pitchFamily="18" charset="-122"/>
            </a:endParaRPr>
          </a:p>
        </p:txBody>
      </p:sp>
      <p:pic>
        <p:nvPicPr>
          <p:cNvPr id="10" name="图片 9"/>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rot="1602858" flipH="1">
            <a:off x="1921672" y="1787715"/>
            <a:ext cx="497522" cy="466344"/>
          </a:xfrm>
          <a:prstGeom prst="rect">
            <a:avLst/>
          </a:prstGeom>
        </p:spPr>
      </p:pic>
      <p:sp>
        <p:nvSpPr>
          <p:cNvPr id="5" name="文本框 4"/>
          <p:cNvSpPr txBox="1"/>
          <p:nvPr/>
        </p:nvSpPr>
        <p:spPr>
          <a:xfrm>
            <a:off x="4275666" y="724359"/>
            <a:ext cx="2568332" cy="646331"/>
          </a:xfrm>
          <a:prstGeom prst="rect">
            <a:avLst/>
          </a:prstGeom>
          <a:noFill/>
        </p:spPr>
        <p:txBody>
          <a:bodyPr wrap="none" rtlCol="0">
            <a:spAutoFit/>
          </a:bodyPr>
          <a:lstStyle/>
          <a:p>
            <a:r>
              <a:rPr lang="en-US" altLang="zh-CN" sz="3600" dirty="0" smtClean="0">
                <a:latin typeface="方正粗宋简体" panose="03000509000000000000" pitchFamily="65" charset="-122"/>
                <a:ea typeface="方正粗宋简体" panose="03000509000000000000" pitchFamily="65" charset="-122"/>
              </a:rPr>
              <a:t>LLM</a:t>
            </a:r>
            <a:r>
              <a:rPr lang="zh-CN" altLang="en-US" sz="3600" dirty="0" smtClean="0">
                <a:latin typeface="方正粗宋简体" panose="03000509000000000000" pitchFamily="65" charset="-122"/>
                <a:ea typeface="方正粗宋简体" panose="03000509000000000000" pitchFamily="65" charset="-122"/>
              </a:rPr>
              <a:t>的隐喻</a:t>
            </a:r>
            <a:endParaRPr lang="zh-CN" altLang="en-US" sz="3600" dirty="0">
              <a:latin typeface="方正粗宋简体" panose="03000509000000000000" pitchFamily="65" charset="-122"/>
              <a:ea typeface="方正粗宋简体" panose="03000509000000000000" pitchFamily="65" charset="-122"/>
            </a:endParaRPr>
          </a:p>
        </p:txBody>
      </p:sp>
      <p:sp>
        <p:nvSpPr>
          <p:cNvPr id="6" name="矩形 5"/>
          <p:cNvSpPr/>
          <p:nvPr/>
        </p:nvSpPr>
        <p:spPr>
          <a:xfrm>
            <a:off x="6843998" y="1700775"/>
            <a:ext cx="4768386" cy="4216539"/>
          </a:xfrm>
          <a:prstGeom prst="rect">
            <a:avLst/>
          </a:prstGeom>
        </p:spPr>
        <p:txBody>
          <a:bodyPr wrap="square">
            <a:spAutoFit/>
          </a:bodyPr>
          <a:lstStyle/>
          <a:p>
            <a:pPr indent="541338" algn="just"/>
            <a:r>
              <a:rPr lang="zh-CN" altLang="en-US" sz="2400" dirty="0">
                <a:solidFill>
                  <a:srgbClr val="06071F"/>
                </a:solidFill>
                <a:latin typeface="微软雅黑" panose="020B0503020204020204" pitchFamily="34" charset="-122"/>
                <a:ea typeface="微软雅黑" panose="020B0503020204020204" pitchFamily="34" charset="-122"/>
              </a:rPr>
              <a:t>巴别塔</a:t>
            </a:r>
            <a:r>
              <a:rPr lang="zh-CN" altLang="en-US" sz="2400" dirty="0" smtClean="0">
                <a:solidFill>
                  <a:srgbClr val="06071F"/>
                </a:solidFill>
                <a:latin typeface="微软雅黑" panose="020B0503020204020204" pitchFamily="34" charset="-122"/>
                <a:ea typeface="微软雅黑" panose="020B0503020204020204" pitchFamily="34" charset="-122"/>
              </a:rPr>
              <a:t>，其</a:t>
            </a:r>
            <a:r>
              <a:rPr lang="zh-CN" altLang="en-US" sz="2400" dirty="0">
                <a:solidFill>
                  <a:srgbClr val="06071F"/>
                </a:solidFill>
                <a:latin typeface="微软雅黑" panose="020B0503020204020204" pitchFamily="34" charset="-122"/>
                <a:ea typeface="微软雅黑" panose="020B0503020204020204" pitchFamily="34" charset="-122"/>
              </a:rPr>
              <a:t>典故源自</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圣经</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旧约</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创世记</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。相传，大洪水后，人类使用同一种</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a:t>
            </a:r>
            <a:r>
              <a:rPr lang="zh-CN" altLang="en-US" sz="2400" dirty="0">
                <a:solidFill>
                  <a:srgbClr val="06071F"/>
                </a:solidFill>
                <a:latin typeface="微软雅黑" panose="020B0503020204020204" pitchFamily="34" charset="-122"/>
                <a:ea typeface="微软雅黑" panose="020B0503020204020204" pitchFamily="34" charset="-122"/>
              </a:rPr>
              <a:t>，决定在巴比伦建造一座通天塔以彰显团结与力量。然而，此举触怒了上帝，他施神术使人类语言混乱，彼此无法沟通，导致巴别塔半途而废</a:t>
            </a:r>
            <a:r>
              <a:rPr lang="zh-CN" altLang="en-US" sz="2400" dirty="0" smtClean="0">
                <a:solidFill>
                  <a:srgbClr val="06071F"/>
                </a:solidFill>
                <a:latin typeface="微软雅黑" panose="020B0503020204020204" pitchFamily="34" charset="-122"/>
                <a:ea typeface="微软雅黑" panose="020B0503020204020204" pitchFamily="34" charset="-122"/>
              </a:rPr>
              <a:t>。</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pPr indent="541338" algn="just"/>
            <a:r>
              <a:rPr lang="zh-CN" altLang="en-US" sz="2400" dirty="0" smtClean="0">
                <a:solidFill>
                  <a:srgbClr val="06071F"/>
                </a:solidFill>
                <a:latin typeface="微软雅黑" panose="020B0503020204020204" pitchFamily="34" charset="-122"/>
                <a:ea typeface="微软雅黑" panose="020B0503020204020204" pitchFamily="34" charset="-122"/>
              </a:rPr>
              <a:t>这</a:t>
            </a:r>
            <a:r>
              <a:rPr lang="zh-CN" altLang="en-US" sz="2400" dirty="0">
                <a:solidFill>
                  <a:srgbClr val="06071F"/>
                </a:solidFill>
                <a:latin typeface="微软雅黑" panose="020B0503020204020204" pitchFamily="34" charset="-122"/>
                <a:ea typeface="微软雅黑" panose="020B0503020204020204" pitchFamily="34" charset="-122"/>
              </a:rPr>
              <a:t>一故事不仅是人类文明的象征，更蕴含了对语言、文化与信仰的深刻反思，提醒人们在追求卓越时应保持谦卑，尊重多样性。</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2441694"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矩形 1"/>
          <p:cNvSpPr/>
          <p:nvPr/>
        </p:nvSpPr>
        <p:spPr>
          <a:xfrm>
            <a:off x="650287" y="1232174"/>
            <a:ext cx="5662964" cy="2369880"/>
          </a:xfrm>
          <a:prstGeom prst="rect">
            <a:avLst/>
          </a:prstGeom>
        </p:spPr>
        <p:txBody>
          <a:bodyPr wrap="square">
            <a:spAutoFit/>
          </a:bodyPr>
          <a:lstStyle/>
          <a:p>
            <a:pPr algn="just"/>
            <a:r>
              <a:rPr lang="zh-CN" altLang="en-US"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一</a:t>
            </a:r>
            <a:r>
              <a:rPr lang="zh-CN" altLang="en-US" sz="2800" b="1"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种模型压缩和加速</a:t>
            </a:r>
            <a:r>
              <a:rPr lang="zh-CN" altLang="en-US"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技术</a:t>
            </a:r>
            <a:endParaRPr lang="en-US" altLang="zh-CN"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000" dirty="0" smtClean="0">
                <a:latin typeface="微软雅黑" panose="020B0503020204020204" pitchFamily="34" charset="-122"/>
                <a:ea typeface="微软雅黑" panose="020B0503020204020204" pitchFamily="34" charset="-122"/>
              </a:rPr>
              <a:t>它</a:t>
            </a:r>
            <a:r>
              <a:rPr lang="zh-CN" altLang="en-US" sz="2000" dirty="0">
                <a:latin typeface="微软雅黑" panose="020B0503020204020204" pitchFamily="34" charset="-122"/>
                <a:ea typeface="微软雅黑" panose="020B0503020204020204" pitchFamily="34" charset="-122"/>
              </a:rPr>
              <a:t>将大型模型（通常称为</a:t>
            </a:r>
            <a:r>
              <a:rPr lang="zh-CN" altLang="en-US" sz="2000" b="1" dirty="0">
                <a:solidFill>
                  <a:srgbClr val="C00000"/>
                </a:solidFill>
                <a:latin typeface="微软雅黑" panose="020B0503020204020204" pitchFamily="34" charset="-122"/>
                <a:ea typeface="微软雅黑" panose="020B0503020204020204" pitchFamily="34" charset="-122"/>
              </a:rPr>
              <a:t>教师模型</a:t>
            </a:r>
            <a:r>
              <a:rPr lang="zh-CN" altLang="en-US" sz="2000" dirty="0">
                <a:latin typeface="微软雅黑" panose="020B0503020204020204" pitchFamily="34" charset="-122"/>
                <a:ea typeface="微软雅黑" panose="020B0503020204020204" pitchFamily="34" charset="-122"/>
              </a:rPr>
              <a:t>）所学到的知识迁移到小型模型（通常称为</a:t>
            </a:r>
            <a:r>
              <a:rPr lang="zh-CN" altLang="en-US" sz="2000" b="1" dirty="0">
                <a:solidFill>
                  <a:srgbClr val="C00000"/>
                </a:solidFill>
                <a:latin typeface="微软雅黑" panose="020B0503020204020204" pitchFamily="34" charset="-122"/>
                <a:ea typeface="微软雅黑" panose="020B0503020204020204" pitchFamily="34" charset="-122"/>
              </a:rPr>
              <a:t>学生模型</a:t>
            </a:r>
            <a:r>
              <a:rPr lang="zh-CN" altLang="en-US" sz="2000" dirty="0">
                <a:latin typeface="微软雅黑" panose="020B0503020204020204" pitchFamily="34" charset="-122"/>
                <a:ea typeface="微软雅黑" panose="020B0503020204020204" pitchFamily="34" charset="-122"/>
              </a:rPr>
              <a:t>）中，从而让小型模型在减少计算资源消耗和推理时间的同时，尽可能达到接近大型模型的性能。这种技术具有很好的成本效益，在实际应用中有助于</a:t>
            </a:r>
            <a:r>
              <a:rPr lang="zh-CN" altLang="en-US" sz="2000" b="1" dirty="0">
                <a:solidFill>
                  <a:srgbClr val="C00000"/>
                </a:solidFill>
                <a:latin typeface="微软雅黑" panose="020B0503020204020204" pitchFamily="34" charset="-122"/>
                <a:ea typeface="微软雅黑" panose="020B0503020204020204" pitchFamily="34" charset="-122"/>
              </a:rPr>
              <a:t>降低计算资源需求和部署成本</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3015781" y="585272"/>
            <a:ext cx="3603872" cy="461665"/>
          </a:xfrm>
          <a:prstGeom prst="rect">
            <a:avLst/>
          </a:prstGeom>
        </p:spPr>
        <p:txBody>
          <a:bodyPr wrap="none">
            <a:spAutoFit/>
          </a:bodyPr>
          <a:lstStyle/>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Knowledge Distillation</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2685" y="4103666"/>
            <a:ext cx="2836898" cy="2124280"/>
          </a:xfrm>
          <a:prstGeom prst="rect">
            <a:avLst/>
          </a:prstGeom>
        </p:spPr>
      </p:pic>
      <p:sp>
        <p:nvSpPr>
          <p:cNvPr id="7" name="矩形 6"/>
          <p:cNvSpPr/>
          <p:nvPr/>
        </p:nvSpPr>
        <p:spPr>
          <a:xfrm>
            <a:off x="6571013" y="1342326"/>
            <a:ext cx="5073180" cy="2246769"/>
          </a:xfrm>
          <a:prstGeom prst="rect">
            <a:avLst/>
          </a:prstGeom>
        </p:spPr>
        <p:txBody>
          <a:bodyPr wrap="square">
            <a:spAutoFit/>
          </a:bodyPr>
          <a:lstStyle/>
          <a:p>
            <a:pPr indent="447675" algn="just"/>
            <a:r>
              <a:rPr lang="zh-CN" altLang="en-US" sz="2000" dirty="0" smtClean="0">
                <a:latin typeface="微软雅黑" panose="020B0503020204020204" pitchFamily="34" charset="-122"/>
                <a:ea typeface="微软雅黑" panose="020B0503020204020204" pitchFamily="34" charset="-122"/>
              </a:rPr>
              <a:t>知识</a:t>
            </a:r>
            <a:r>
              <a:rPr lang="zh-CN" altLang="en-US" sz="2000" dirty="0">
                <a:latin typeface="微软雅黑" panose="020B0503020204020204" pitchFamily="34" charset="-122"/>
                <a:ea typeface="微软雅黑" panose="020B0503020204020204" pitchFamily="34" charset="-122"/>
              </a:rPr>
              <a:t>蒸馏的核心思想是利用教师模型的软目标（</a:t>
            </a:r>
            <a:r>
              <a:rPr lang="en-US" altLang="zh-CN" sz="2000" dirty="0">
                <a:latin typeface="微软雅黑" panose="020B0503020204020204" pitchFamily="34" charset="-122"/>
                <a:ea typeface="微软雅黑" panose="020B0503020204020204" pitchFamily="34" charset="-122"/>
              </a:rPr>
              <a:t>Soft Targets</a:t>
            </a:r>
            <a:r>
              <a:rPr lang="zh-CN" altLang="en-US" sz="2000" dirty="0">
                <a:latin typeface="微软雅黑" panose="020B0503020204020204" pitchFamily="34" charset="-122"/>
                <a:ea typeface="微软雅黑" panose="020B0503020204020204" pitchFamily="34" charset="-122"/>
              </a:rPr>
              <a:t>）来引导学生模型的训练。软目标是教师模型对每个类别的概率分布，相比硬目标（即原始标签）提供了更丰富的信息。通过这种方式，学生模型能够学习到教师模型的泛化能力，从而在保持高性能的同时，降低计算复杂度和存储需求。</a:t>
            </a:r>
            <a:endParaRPr lang="zh-CN" altLang="en-US" sz="2000" b="0" i="0" dirty="0">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9906318" y="633869"/>
            <a:ext cx="1620957"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技术原理</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6310" y="3820980"/>
            <a:ext cx="8357883" cy="2689652"/>
          </a:xfrm>
          <a:prstGeom prst="rect">
            <a:avLst/>
          </a:prstGeom>
        </p:spPr>
      </p:pic>
      <p:sp>
        <p:nvSpPr>
          <p:cNvPr id="10" name="文本框 9"/>
          <p:cNvSpPr txBox="1"/>
          <p:nvPr/>
        </p:nvSpPr>
        <p:spPr>
          <a:xfrm>
            <a:off x="10291865" y="6363138"/>
            <a:ext cx="1107996" cy="276999"/>
          </a:xfrm>
          <a:prstGeom prst="rect">
            <a:avLst/>
          </a:prstGeom>
          <a:noFill/>
        </p:spPr>
        <p:txBody>
          <a:bodyPr wrap="none" rtlCol="0">
            <a:spAutoFit/>
          </a:bodyPr>
          <a:lstStyle/>
          <a:p>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图片源自知乎</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6131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5262979"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知识蒸馏的</a:t>
            </a:r>
            <a:r>
              <a:rPr lang="zh-CN" altLang="en-US" sz="4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哲学含义</a:t>
            </a:r>
            <a:endPar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矩形 1"/>
          <p:cNvSpPr/>
          <p:nvPr/>
        </p:nvSpPr>
        <p:spPr>
          <a:xfrm>
            <a:off x="650286" y="1232174"/>
            <a:ext cx="4826386" cy="3170099"/>
          </a:xfrm>
          <a:prstGeom prst="rect">
            <a:avLst/>
          </a:prstGeom>
          <a:ln w="3175">
            <a:solidFill>
              <a:schemeClr val="tx1"/>
            </a:solidFill>
          </a:ln>
        </p:spPr>
        <p:txBody>
          <a:bodyPr wrap="square">
            <a:noAutofit/>
          </a:bodyPr>
          <a:lstStyle/>
          <a:p>
            <a:pPr algn="just"/>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从</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哲学认识论</a:t>
            </a:r>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的角度</a:t>
            </a:r>
            <a:r>
              <a:rPr lang="zh-CN" altLang="en-US" sz="2800" dirty="0" smtClean="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看</a:t>
            </a:r>
            <a:endParaRPr lang="en-US" altLang="zh-CN" sz="2800" dirty="0" smtClean="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400" b="1" dirty="0" smtClean="0">
                <a:solidFill>
                  <a:srgbClr val="C00000"/>
                </a:solidFill>
                <a:latin typeface="微软雅黑" panose="020B0503020204020204" pitchFamily="34" charset="-122"/>
                <a:ea typeface="微软雅黑" panose="020B0503020204020204" pitchFamily="34" charset="-122"/>
              </a:rPr>
              <a:t>知识</a:t>
            </a:r>
            <a:r>
              <a:rPr lang="zh-CN" altLang="en-US" sz="2400" b="1" dirty="0">
                <a:solidFill>
                  <a:srgbClr val="C00000"/>
                </a:solidFill>
                <a:latin typeface="微软雅黑" panose="020B0503020204020204" pitchFamily="34" charset="-122"/>
                <a:ea typeface="微软雅黑" panose="020B0503020204020204" pitchFamily="34" charset="-122"/>
              </a:rPr>
              <a:t>蒸馏就是一种学习和认识世界的过程</a:t>
            </a:r>
            <a:r>
              <a:rPr lang="zh-CN" altLang="en-US" sz="2400" dirty="0">
                <a:latin typeface="微软雅黑" panose="020B0503020204020204" pitchFamily="34" charset="-122"/>
                <a:ea typeface="微软雅黑" panose="020B0503020204020204" pitchFamily="34" charset="-122"/>
              </a:rPr>
              <a:t>：以前的大模型直接从实践中总结经验，逐步积累知识，而知识蒸馏是从前人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系统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已有的知识体系和经验中通过理性吸收、推理分析、定向挖掘等手段获得更加精准、更加系统、更高的层次的</a:t>
            </a:r>
            <a:r>
              <a:rPr lang="zh-CN" altLang="en-US" sz="2400" dirty="0" smtClean="0">
                <a:latin typeface="微软雅黑" panose="020B0503020204020204" pitchFamily="34" charset="-122"/>
                <a:ea typeface="微软雅黑" panose="020B0503020204020204" pitchFamily="34" charset="-122"/>
              </a:rPr>
              <a:t>知识。</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5718712" y="1232174"/>
            <a:ext cx="5779381" cy="3170099"/>
          </a:xfrm>
          <a:prstGeom prst="rect">
            <a:avLst/>
          </a:prstGeom>
          <a:ln w="3175">
            <a:solidFill>
              <a:schemeClr val="tx1"/>
            </a:solidFill>
          </a:ln>
        </p:spPr>
        <p:txBody>
          <a:bodyPr wrap="square">
            <a:noAutofit/>
          </a:bodyPr>
          <a:lstStyle/>
          <a:p>
            <a:pPr algn="just"/>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从</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大系统</a:t>
            </a:r>
            <a:r>
              <a:rPr lang="zh-CN" altLang="en-US" sz="2800" u="sng"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观全息</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有机系统论</a:t>
            </a:r>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角度看</a:t>
            </a:r>
            <a:endParaRPr lang="en-US" altLang="zh-CN"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400" dirty="0">
                <a:solidFill>
                  <a:srgbClr val="C00000"/>
                </a:solidFill>
                <a:latin typeface="方正大黑简体" panose="03000509000000000000" pitchFamily="65" charset="-122"/>
                <a:ea typeface="方正大黑简体" panose="03000509000000000000" pitchFamily="65" charset="-122"/>
              </a:rPr>
              <a:t>知识蒸馏就是全息的提取和</a:t>
            </a:r>
            <a:r>
              <a:rPr lang="zh-CN" altLang="en-US" sz="2400" dirty="0" smtClean="0">
                <a:solidFill>
                  <a:srgbClr val="C00000"/>
                </a:solidFill>
                <a:latin typeface="方正大黑简体" panose="03000509000000000000" pitchFamily="65" charset="-122"/>
                <a:ea typeface="方正大黑简体" panose="03000509000000000000" pitchFamily="65" charset="-122"/>
              </a:rPr>
              <a:t>传递</a:t>
            </a:r>
            <a:r>
              <a:rPr lang="zh-CN" altLang="en-US" sz="2400" dirty="0" smtClean="0">
                <a:latin typeface="微软雅黑" panose="020B0503020204020204" pitchFamily="34" charset="-122"/>
                <a:ea typeface="微软雅黑" panose="020B0503020204020204" pitchFamily="34" charset="-122"/>
              </a:rPr>
              <a:t>：知识</a:t>
            </a:r>
            <a:r>
              <a:rPr lang="zh-CN" altLang="en-US" sz="2400" dirty="0">
                <a:latin typeface="微软雅黑" panose="020B0503020204020204" pitchFamily="34" charset="-122"/>
                <a:ea typeface="微软雅黑" panose="020B0503020204020204" pitchFamily="34" charset="-122"/>
              </a:rPr>
              <a:t>蒸馏的过程就是把全息从大模型提取并传递到小模型的过程。模型的规模虽然变小了，但小模型中仍然保持着大模型中的全息，这也就保持了大模型当中的基本功能。这就达到了在较低算力支持下即可达到较高智能水平的经济目标。</a:t>
            </a:r>
          </a:p>
        </p:txBody>
      </p:sp>
      <p:pic>
        <p:nvPicPr>
          <p:cNvPr id="11" name="图片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0286" y="4509408"/>
            <a:ext cx="4826386" cy="2052000"/>
          </a:xfrm>
          <a:prstGeom prst="rect">
            <a:avLst/>
          </a:prstGeom>
        </p:spPr>
      </p:pic>
      <p:pic>
        <p:nvPicPr>
          <p:cNvPr id="12" name="图片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31164" y="4462247"/>
            <a:ext cx="5488266" cy="2142834"/>
          </a:xfrm>
          <a:prstGeom prst="rect">
            <a:avLst/>
          </a:prstGeom>
          <a:noFill/>
          <a:ln>
            <a:noFill/>
          </a:ln>
        </p:spPr>
      </p:pic>
      <p:sp>
        <p:nvSpPr>
          <p:cNvPr id="13" name="文本框 12"/>
          <p:cNvSpPr txBox="1"/>
          <p:nvPr/>
        </p:nvSpPr>
        <p:spPr>
          <a:xfrm>
            <a:off x="8258782" y="6142271"/>
            <a:ext cx="3262432" cy="461665"/>
          </a:xfrm>
          <a:prstGeom prst="rect">
            <a:avLst/>
          </a:prstGeom>
          <a:solidFill>
            <a:srgbClr val="C00000"/>
          </a:solidFill>
        </p:spPr>
        <p:txBody>
          <a:bodyPr wrap="none" rtlCol="0">
            <a:spAutoFit/>
          </a:bodyPr>
          <a:lstStyle/>
          <a:p>
            <a:r>
              <a:rPr lang="zh-CN" altLang="en-US" sz="2400" dirty="0" smtClean="0">
                <a:solidFill>
                  <a:schemeClr val="bg1"/>
                </a:solidFill>
                <a:latin typeface="方正大黑简体" panose="03000509000000000000" pitchFamily="65" charset="-122"/>
                <a:ea typeface="方正大黑简体" panose="03000509000000000000" pitchFamily="65" charset="-122"/>
              </a:rPr>
              <a:t>缩小规模时，保持全息</a:t>
            </a:r>
            <a:endParaRPr lang="zh-CN" altLang="en-US" sz="2400" dirty="0">
              <a:solidFill>
                <a:schemeClr val="bg1"/>
              </a:solidFill>
              <a:latin typeface="方正大黑简体" panose="03000509000000000000" pitchFamily="65" charset="-122"/>
              <a:ea typeface="方正大黑简体" panose="03000509000000000000" pitchFamily="65" charset="-122"/>
            </a:endParaRPr>
          </a:p>
        </p:txBody>
      </p:sp>
      <p:sp>
        <p:nvSpPr>
          <p:cNvPr id="14" name="文本框 13"/>
          <p:cNvSpPr txBox="1"/>
          <p:nvPr/>
        </p:nvSpPr>
        <p:spPr>
          <a:xfrm>
            <a:off x="650542" y="6142270"/>
            <a:ext cx="2954655" cy="461665"/>
          </a:xfrm>
          <a:prstGeom prst="rect">
            <a:avLst/>
          </a:prstGeom>
          <a:solidFill>
            <a:srgbClr val="C00000"/>
          </a:solidFill>
        </p:spPr>
        <p:txBody>
          <a:bodyPr wrap="none" rtlCol="0">
            <a:spAutoFit/>
          </a:bodyPr>
          <a:lstStyle/>
          <a:p>
            <a:r>
              <a:rPr lang="zh-CN" altLang="en-US" sz="2400" dirty="0" smtClean="0">
                <a:solidFill>
                  <a:schemeClr val="bg1"/>
                </a:solidFill>
                <a:latin typeface="方正大黑简体" panose="03000509000000000000" pitchFamily="65" charset="-122"/>
                <a:ea typeface="方正大黑简体" panose="03000509000000000000" pitchFamily="65" charset="-122"/>
              </a:rPr>
              <a:t>知识而非经验的转移</a:t>
            </a:r>
            <a:endParaRPr lang="zh-CN" altLang="en-US" sz="2400" dirty="0">
              <a:solidFill>
                <a:schemeClr val="bg1"/>
              </a:solidFill>
              <a:latin typeface="方正大黑简体" panose="03000509000000000000" pitchFamily="65" charset="-122"/>
              <a:ea typeface="方正大黑简体" panose="03000509000000000000" pitchFamily="65" charset="-122"/>
            </a:endParaRPr>
          </a:p>
        </p:txBody>
      </p:sp>
      <p:sp>
        <p:nvSpPr>
          <p:cNvPr id="15" name="文本框 14"/>
          <p:cNvSpPr txBox="1"/>
          <p:nvPr/>
        </p:nvSpPr>
        <p:spPr>
          <a:xfrm>
            <a:off x="8190688" y="278654"/>
            <a:ext cx="2390398" cy="738664"/>
          </a:xfrm>
          <a:prstGeom prst="rect">
            <a:avLst/>
          </a:prstGeom>
          <a:noFill/>
        </p:spPr>
        <p:txBody>
          <a:bodyPr wrap="none" rtlCol="0">
            <a:spAutoFit/>
          </a:bodyPr>
          <a:lstStyle/>
          <a:p>
            <a:r>
              <a:rPr lang="zh-CN" altLang="en-US" sz="2400" dirty="0" smtClean="0">
                <a:latin typeface="方正大黑简体" panose="03000509000000000000" pitchFamily="65" charset="-122"/>
                <a:ea typeface="方正大黑简体" panose="03000509000000000000" pitchFamily="65" charset="-122"/>
              </a:rPr>
              <a:t>知识</a:t>
            </a:r>
            <a:r>
              <a:rPr lang="en-US" altLang="zh-CN" sz="2400" dirty="0" smtClean="0">
                <a:latin typeface="方正大黑简体" panose="03000509000000000000" pitchFamily="65" charset="-122"/>
                <a:ea typeface="方正大黑简体" panose="03000509000000000000" pitchFamily="65" charset="-122"/>
              </a:rPr>
              <a:t>=</a:t>
            </a:r>
            <a:r>
              <a:rPr lang="zh-CN" altLang="en-US" sz="2400" dirty="0" smtClean="0">
                <a:latin typeface="方正大黑简体" panose="03000509000000000000" pitchFamily="65" charset="-122"/>
                <a:ea typeface="方正大黑简体" panose="03000509000000000000" pitchFamily="65" charset="-122"/>
              </a:rPr>
              <a:t>感性</a:t>
            </a:r>
            <a:r>
              <a:rPr lang="en-US" altLang="zh-CN" sz="2400" dirty="0" smtClean="0">
                <a:latin typeface="方正大黑简体" panose="03000509000000000000" pitchFamily="65" charset="-122"/>
                <a:ea typeface="方正大黑简体" panose="03000509000000000000" pitchFamily="65" charset="-122"/>
              </a:rPr>
              <a:t>+</a:t>
            </a:r>
            <a:r>
              <a:rPr lang="zh-CN" altLang="en-US" sz="2400" dirty="0" smtClean="0">
                <a:latin typeface="方正大黑简体" panose="03000509000000000000" pitchFamily="65" charset="-122"/>
                <a:ea typeface="方正大黑简体" panose="03000509000000000000" pitchFamily="65" charset="-122"/>
              </a:rPr>
              <a:t>理性</a:t>
            </a:r>
            <a:endParaRPr lang="en-US" altLang="zh-CN" sz="2400" dirty="0" smtClean="0">
              <a:latin typeface="方正大黑简体" panose="03000509000000000000" pitchFamily="65" charset="-122"/>
              <a:ea typeface="方正大黑简体" panose="03000509000000000000" pitchFamily="65" charset="-122"/>
            </a:endParaRPr>
          </a:p>
          <a:p>
            <a:pPr algn="r"/>
            <a:r>
              <a:rPr lang="en-US" altLang="zh-CN" dirty="0" smtClean="0">
                <a:latin typeface="方正大黑简体" panose="03000509000000000000" pitchFamily="65" charset="-122"/>
                <a:ea typeface="方正大黑简体" panose="03000509000000000000" pitchFamily="65" charset="-122"/>
              </a:rPr>
              <a:t>——</a:t>
            </a:r>
            <a:r>
              <a:rPr lang="zh-CN" altLang="en-US" dirty="0" smtClean="0">
                <a:latin typeface="方正大黑简体" panose="03000509000000000000" pitchFamily="65" charset="-122"/>
                <a:ea typeface="方正大黑简体" panose="03000509000000000000" pitchFamily="65" charset="-122"/>
              </a:rPr>
              <a:t>康德</a:t>
            </a:r>
            <a:endParaRPr lang="zh-CN" altLang="en-US" dirty="0">
              <a:latin typeface="方正大黑简体" panose="03000509000000000000" pitchFamily="65" charset="-122"/>
              <a:ea typeface="方正大黑简体" panose="03000509000000000000" pitchFamily="65" charset="-122"/>
            </a:endParaRPr>
          </a:p>
        </p:txBody>
      </p:sp>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51" y="224699"/>
            <a:ext cx="718357" cy="9003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71639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51773" y="2954866"/>
            <a:ext cx="3488455"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大模型体系</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016923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5420074"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企业大模型体系</a:t>
            </a:r>
            <a:endPar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990598" y="1125040"/>
            <a:ext cx="7518401" cy="5447645"/>
          </a:xfrm>
          <a:prstGeom prst="rect">
            <a:avLst/>
          </a:prstGeom>
        </p:spPr>
        <p:txBody>
          <a:bodyPr wrap="square">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 行业大模型应该是一个体系</a:t>
            </a:r>
          </a:p>
          <a:p>
            <a:r>
              <a:rPr lang="zh-CN" altLang="en-US" dirty="0" smtClean="0">
                <a:latin typeface="微软雅黑" panose="020B0503020204020204" pitchFamily="34" charset="-122"/>
                <a:ea typeface="微软雅黑" panose="020B0503020204020204" pitchFamily="34" charset="-122"/>
              </a:rPr>
              <a:t>    行业</a:t>
            </a:r>
            <a:r>
              <a:rPr lang="zh-CN" altLang="en-US" dirty="0">
                <a:latin typeface="微软雅黑" panose="020B0503020204020204" pitchFamily="34" charset="-122"/>
                <a:ea typeface="微软雅黑" panose="020B0503020204020204" pitchFamily="34" charset="-122"/>
              </a:rPr>
              <a:t>大模型不应该是孤立存在的单一系统，而是一个综合性的体系</a:t>
            </a:r>
            <a:r>
              <a:rPr lang="zh-CN" altLang="en-US" dirty="0" smtClean="0">
                <a:latin typeface="微软雅黑" panose="020B0503020204020204" pitchFamily="34" charset="-122"/>
                <a:ea typeface="微软雅黑" panose="020B0503020204020204" pitchFamily="34" charset="-122"/>
              </a:rPr>
              <a:t>。要</a:t>
            </a:r>
            <a:r>
              <a:rPr lang="zh-CN" altLang="en-US" dirty="0">
                <a:latin typeface="微软雅黑" panose="020B0503020204020204" pitchFamily="34" charset="-122"/>
                <a:ea typeface="微软雅黑" panose="020B0503020204020204" pitchFamily="34" charset="-122"/>
              </a:rPr>
              <a:t>涵盖多个层面和维度，以确保能够全面、高效地服务于特定行业的需求。</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 行业大模型应分层次分布式部署应用</a:t>
            </a:r>
          </a:p>
          <a:p>
            <a:r>
              <a:rPr lang="zh-CN" altLang="en-US" dirty="0" smtClean="0">
                <a:latin typeface="微软雅黑" panose="020B0503020204020204" pitchFamily="34" charset="-122"/>
                <a:ea typeface="微软雅黑" panose="020B0503020204020204" pitchFamily="34" charset="-122"/>
              </a:rPr>
              <a:t>    不同</a:t>
            </a:r>
            <a:r>
              <a:rPr lang="zh-CN" altLang="en-US" dirty="0">
                <a:latin typeface="微软雅黑" panose="020B0503020204020204" pitchFamily="34" charset="-122"/>
                <a:ea typeface="微软雅黑" panose="020B0503020204020204" pitchFamily="34" charset="-122"/>
              </a:rPr>
              <a:t>层次和区域的大模型承担着不同的功能和任务，通过协同工作，共同支撑起整个行业的智能化需求。这种分层次和区域的部署方式有助于优化资源配置，提高模型的运行效率和准确性。</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 垂直领域大模型“宜窄不宜宽”</a:t>
            </a:r>
          </a:p>
          <a:p>
            <a:pPr algn="just"/>
            <a:r>
              <a:rPr lang="zh-CN" altLang="en-US" dirty="0" smtClean="0">
                <a:latin typeface="微软雅黑" panose="020B0503020204020204" pitchFamily="34" charset="-122"/>
                <a:ea typeface="微软雅黑" panose="020B0503020204020204" pitchFamily="34" charset="-122"/>
              </a:rPr>
              <a:t>垂直领域行业</a:t>
            </a:r>
            <a:r>
              <a:rPr lang="zh-CN" altLang="en-US" dirty="0">
                <a:latin typeface="微软雅黑" panose="020B0503020204020204" pitchFamily="34" charset="-122"/>
                <a:ea typeface="微软雅黑" panose="020B0503020204020204" pitchFamily="34" charset="-122"/>
              </a:rPr>
              <a:t>大</a:t>
            </a:r>
            <a:r>
              <a:rPr lang="zh-CN" altLang="en-US" dirty="0" smtClean="0">
                <a:latin typeface="微软雅黑" panose="020B0503020204020204" pitchFamily="34" charset="-122"/>
                <a:ea typeface="微软雅黑" panose="020B0503020204020204" pitchFamily="34" charset="-122"/>
              </a:rPr>
              <a:t>模型应专业化</a:t>
            </a:r>
            <a:r>
              <a:rPr lang="zh-CN" altLang="en-US" dirty="0">
                <a:latin typeface="微软雅黑" panose="020B0503020204020204" pitchFamily="34" charset="-122"/>
                <a:ea typeface="微软雅黑" panose="020B0503020204020204" pitchFamily="34" charset="-122"/>
              </a:rPr>
              <a:t>、专门化、定域化</a:t>
            </a:r>
            <a:r>
              <a:rPr lang="zh-CN" altLang="en-US" dirty="0" smtClean="0">
                <a:latin typeface="微软雅黑" panose="020B0503020204020204" pitchFamily="34" charset="-122"/>
                <a:ea typeface="微软雅黑" panose="020B0503020204020204" pitchFamily="34" charset="-122"/>
              </a:rPr>
              <a:t>。针对</a:t>
            </a:r>
            <a:r>
              <a:rPr lang="zh-CN" altLang="en-US" dirty="0">
                <a:latin typeface="微软雅黑" panose="020B0503020204020204" pitchFamily="34" charset="-122"/>
                <a:ea typeface="微软雅黑" panose="020B0503020204020204" pitchFamily="34" charset="-122"/>
              </a:rPr>
              <a:t>特定的业务领域进行精细化设计和优化，以更好地满足该</a:t>
            </a:r>
            <a:r>
              <a:rPr lang="zh-CN" altLang="en-US" dirty="0" smtClean="0">
                <a:latin typeface="微软雅黑" panose="020B0503020204020204" pitchFamily="34" charset="-122"/>
                <a:ea typeface="微软雅黑" panose="020B0503020204020204" pitchFamily="34" charset="-122"/>
              </a:rPr>
              <a:t>领域实际</a:t>
            </a:r>
            <a:r>
              <a:rPr lang="zh-CN" altLang="en-US" dirty="0">
                <a:latin typeface="微软雅黑" panose="020B0503020204020204" pitchFamily="34" charset="-122"/>
                <a:ea typeface="微软雅黑" panose="020B0503020204020204" pitchFamily="34" charset="-122"/>
              </a:rPr>
              <a:t>需求。不同业务领域的大模型要各有侧重，要扮演不同的角色，但共同构成行业大模型体系的重要组成部分。</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 行业大模型体系应松耦合</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紧耦合</a:t>
            </a:r>
          </a:p>
          <a:p>
            <a:r>
              <a:rPr lang="zh-CN" altLang="en-US" dirty="0" smtClean="0">
                <a:latin typeface="微软雅黑" panose="020B0503020204020204" pitchFamily="34" charset="-122"/>
                <a:ea typeface="微软雅黑" panose="020B0503020204020204" pitchFamily="34" charset="-122"/>
              </a:rPr>
              <a:t>    各种</a:t>
            </a:r>
            <a:r>
              <a:rPr lang="zh-CN" altLang="en-US" dirty="0">
                <a:latin typeface="微软雅黑" panose="020B0503020204020204" pitchFamily="34" charset="-122"/>
                <a:ea typeface="微软雅黑" panose="020B0503020204020204" pitchFamily="34" charset="-122"/>
              </a:rPr>
              <a:t>级别和类型的行业大小模型需要组网协作</a:t>
            </a:r>
            <a:r>
              <a:rPr lang="zh-CN" altLang="en-US" dirty="0" smtClean="0">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更高效的信息共享和协同工作。模型群网应采用松耦合和紧耦合相结合的方式，既要保证各模型之间的独立性，又要实现它们之间的有效沟通和协作。通过组网协作，行业大模型能够更好地应对复杂多变的业务场景，提供更加智能化、个性化的服务。</a:t>
            </a:r>
          </a:p>
        </p:txBody>
      </p:sp>
      <p:grpSp>
        <p:nvGrpSpPr>
          <p:cNvPr id="8" name="组合 7"/>
          <p:cNvGrpSpPr/>
          <p:nvPr/>
        </p:nvGrpSpPr>
        <p:grpSpPr>
          <a:xfrm>
            <a:off x="8671981" y="4160533"/>
            <a:ext cx="2731838" cy="2031325"/>
            <a:chOff x="8976781" y="1324200"/>
            <a:chExt cx="2731838" cy="2031325"/>
          </a:xfrm>
        </p:grpSpPr>
        <p:sp>
          <p:nvSpPr>
            <p:cNvPr id="17" name="文本框 16"/>
            <p:cNvSpPr txBox="1"/>
            <p:nvPr/>
          </p:nvSpPr>
          <p:spPr>
            <a:xfrm>
              <a:off x="9019261" y="1785865"/>
              <a:ext cx="2646878"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小</a:t>
              </a: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系统</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smtClean="0">
                  <a:latin typeface="方正超粗黑简体" panose="03000509000000000000" pitchFamily="65" charset="-122"/>
                  <a:ea typeface="方正超粗黑简体" panose="03000509000000000000" pitchFamily="65" charset="-122"/>
                  <a:cs typeface="Arial Black" panose="020B0A04020102020204" pitchFamily="34" charset="0"/>
                </a:rPr>
                <a:t>要</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强化</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紧</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耦合</a:t>
              </a: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大系统</a:t>
              </a:r>
              <a:endParaRPr lang="en-US" altLang="zh-CN"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smtClean="0">
                  <a:latin typeface="方正超粗黑简体" panose="03000509000000000000" pitchFamily="65" charset="-122"/>
                  <a:ea typeface="方正超粗黑简体" panose="03000509000000000000" pitchFamily="65" charset="-122"/>
                  <a:cs typeface="Arial Black" panose="020B0A04020102020204" pitchFamily="34" charset="0"/>
                </a:rPr>
                <a:t>要</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重视</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松</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耦合</a:t>
              </a:r>
            </a:p>
          </p:txBody>
        </p:sp>
        <p:sp>
          <p:nvSpPr>
            <p:cNvPr id="7" name="文本框 6"/>
            <p:cNvSpPr txBox="1"/>
            <p:nvPr/>
          </p:nvSpPr>
          <p:spPr>
            <a:xfrm>
              <a:off x="8976781" y="1324200"/>
              <a:ext cx="2731838" cy="461665"/>
            </a:xfrm>
            <a:prstGeom prst="rect">
              <a:avLst/>
            </a:prstGeom>
            <a:solidFill>
              <a:schemeClr val="tx1"/>
            </a:solidFill>
          </p:spPr>
          <p:txBody>
            <a:bodyPr wrap="none" rtlCol="0">
              <a:spAutoFit/>
            </a:bodyPr>
            <a:lstStyle/>
            <a:p>
              <a:pPr algn="ctr"/>
              <a:r>
                <a:rPr lang="zh-CN" altLang="en-US" sz="2400" dirty="0" smtClean="0">
                  <a:solidFill>
                    <a:schemeClr val="bg1"/>
                  </a:solidFill>
                  <a:latin typeface="方正粗宋简体" panose="03000509000000000000" pitchFamily="65" charset="-122"/>
                  <a:ea typeface="方正粗宋简体" panose="03000509000000000000" pitchFamily="65" charset="-122"/>
                </a:rPr>
                <a:t>系统建构</a:t>
              </a:r>
              <a:r>
                <a:rPr lang="en-US" altLang="zh-CN" sz="2400" dirty="0" smtClean="0">
                  <a:solidFill>
                    <a:schemeClr val="bg1"/>
                  </a:solidFill>
                  <a:latin typeface="方正粗宋简体" panose="03000509000000000000" pitchFamily="65" charset="-122"/>
                  <a:ea typeface="方正粗宋简体" panose="03000509000000000000" pitchFamily="65" charset="-122"/>
                </a:rPr>
                <a:t>/</a:t>
              </a:r>
              <a:r>
                <a:rPr lang="zh-CN" altLang="en-US" sz="2400" dirty="0" smtClean="0">
                  <a:solidFill>
                    <a:schemeClr val="bg1"/>
                  </a:solidFill>
                  <a:latin typeface="方正粗宋简体" panose="03000509000000000000" pitchFamily="65" charset="-122"/>
                  <a:ea typeface="方正粗宋简体" panose="03000509000000000000" pitchFamily="65" charset="-122"/>
                </a:rPr>
                <a:t>解构原理</a:t>
              </a:r>
              <a:endParaRPr lang="zh-CN" altLang="en-US" sz="2400" dirty="0">
                <a:solidFill>
                  <a:schemeClr val="bg1"/>
                </a:solidFill>
                <a:latin typeface="方正粗宋简体" panose="03000509000000000000" pitchFamily="65" charset="-122"/>
                <a:ea typeface="方正粗宋简体" panose="03000509000000000000" pitchFamily="65" charset="-122"/>
              </a:endParaRPr>
            </a:p>
          </p:txBody>
        </p:sp>
      </p:grpSp>
      <p:grpSp>
        <p:nvGrpSpPr>
          <p:cNvPr id="18" name="组合 17"/>
          <p:cNvGrpSpPr/>
          <p:nvPr/>
        </p:nvGrpSpPr>
        <p:grpSpPr>
          <a:xfrm>
            <a:off x="8671981" y="1390544"/>
            <a:ext cx="2731838" cy="2677656"/>
            <a:chOff x="8976781" y="1324200"/>
            <a:chExt cx="2731838" cy="2677656"/>
          </a:xfrm>
        </p:grpSpPr>
        <p:sp>
          <p:nvSpPr>
            <p:cNvPr id="19" name="文本框 18"/>
            <p:cNvSpPr txBox="1"/>
            <p:nvPr/>
          </p:nvSpPr>
          <p:spPr>
            <a:xfrm>
              <a:off x="9019260" y="1785865"/>
              <a:ext cx="2646878" cy="221599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规模是第一属性</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系统规律服从规模</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微软雅黑" panose="020B0503020204020204" pitchFamily="34" charset="-122"/>
                  <a:ea typeface="微软雅黑" panose="020B0503020204020204" pitchFamily="34" charset="-122"/>
                </a:rPr>
                <a:t>系统规模可以</a:t>
              </a:r>
              <a:r>
                <a:rPr lang="zh-CN" altLang="en-US" dirty="0" smtClean="0">
                  <a:latin typeface="微软雅黑" panose="020B0503020204020204" pitchFamily="34" charset="-122"/>
                  <a:ea typeface="微软雅黑" panose="020B0503020204020204" pitchFamily="34" charset="-122"/>
                </a:rPr>
                <a:t>左右系统</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内部</a:t>
              </a:r>
              <a:r>
                <a:rPr lang="zh-CN" altLang="en-US" dirty="0">
                  <a:latin typeface="微软雅黑" panose="020B0503020204020204" pitchFamily="34" charset="-122"/>
                  <a:ea typeface="微软雅黑" panose="020B0503020204020204" pitchFamily="34" charset="-122"/>
                </a:rPr>
                <a:t>规律的作用</a:t>
              </a:r>
              <a:r>
                <a:rPr lang="zh-CN" altLang="en-US" dirty="0" smtClean="0">
                  <a:latin typeface="微软雅黑" panose="020B0503020204020204" pitchFamily="34" charset="-122"/>
                  <a:ea typeface="微软雅黑" panose="020B0503020204020204" pitchFamily="34" charset="-122"/>
                </a:rPr>
                <a:t>。在小</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内有效的规律，</a:t>
              </a:r>
              <a:r>
                <a:rPr lang="zh-CN" altLang="en-US" dirty="0" smtClean="0">
                  <a:latin typeface="微软雅黑" panose="020B0503020204020204" pitchFamily="34" charset="-122"/>
                  <a:ea typeface="微软雅黑" panose="020B0503020204020204" pitchFamily="34" charset="-122"/>
                </a:rPr>
                <a:t>在</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大系统中就不一定了。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反之亦然。</a:t>
              </a:r>
              <a:endParaRPr lang="zh-CN" altLang="en-US" dirty="0">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20" name="文本框 19"/>
            <p:cNvSpPr txBox="1"/>
            <p:nvPr/>
          </p:nvSpPr>
          <p:spPr>
            <a:xfrm>
              <a:off x="8976781" y="1324200"/>
              <a:ext cx="2731838" cy="461665"/>
            </a:xfrm>
            <a:prstGeom prst="rect">
              <a:avLst/>
            </a:prstGeom>
            <a:solidFill>
              <a:schemeClr val="tx1"/>
            </a:solidFill>
          </p:spPr>
          <p:txBody>
            <a:bodyPr wrap="none" rtlCol="0">
              <a:spAutoFit/>
            </a:bodyPr>
            <a:lstStyle/>
            <a:p>
              <a:pPr algn="ctr"/>
              <a:r>
                <a:rPr lang="zh-CN" altLang="en-US" sz="2400" dirty="0" smtClean="0">
                  <a:solidFill>
                    <a:schemeClr val="bg1"/>
                  </a:solidFill>
                  <a:latin typeface="方正粗宋简体" panose="03000509000000000000" pitchFamily="65" charset="-122"/>
                  <a:ea typeface="方正粗宋简体" panose="03000509000000000000" pitchFamily="65" charset="-122"/>
                </a:rPr>
                <a:t>系统规模</a:t>
              </a:r>
              <a:r>
                <a:rPr lang="en-US" altLang="zh-CN" sz="2400" dirty="0" smtClean="0">
                  <a:solidFill>
                    <a:schemeClr val="bg1"/>
                  </a:solidFill>
                  <a:latin typeface="方正粗宋简体" panose="03000509000000000000" pitchFamily="65" charset="-122"/>
                  <a:ea typeface="方正粗宋简体" panose="03000509000000000000" pitchFamily="65" charset="-122"/>
                </a:rPr>
                <a:t>/</a:t>
              </a:r>
              <a:r>
                <a:rPr lang="zh-CN" altLang="en-US" sz="2400" dirty="0" smtClean="0">
                  <a:solidFill>
                    <a:schemeClr val="bg1"/>
                  </a:solidFill>
                  <a:latin typeface="方正粗宋简体" panose="03000509000000000000" pitchFamily="65" charset="-122"/>
                  <a:ea typeface="方正粗宋简体" panose="03000509000000000000" pitchFamily="65" charset="-122"/>
                </a:rPr>
                <a:t>规律原理</a:t>
              </a:r>
              <a:endParaRPr lang="zh-CN" altLang="en-US" sz="2400" dirty="0">
                <a:solidFill>
                  <a:schemeClr val="bg1"/>
                </a:solidFill>
                <a:latin typeface="方正粗宋简体" panose="03000509000000000000" pitchFamily="65" charset="-122"/>
                <a:ea typeface="方正粗宋简体" panose="03000509000000000000" pitchFamily="65" charset="-122"/>
              </a:endParaRPr>
            </a:p>
          </p:txBody>
        </p:sp>
      </p:grpSp>
    </p:spTree>
    <p:extLst>
      <p:ext uri="{BB962C8B-B14F-4D97-AF65-F5344CB8AC3E}">
        <p14:creationId xmlns:p14="http://schemas.microsoft.com/office/powerpoint/2010/main" val="1324053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23959" y="2954866"/>
            <a:ext cx="4144083"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体系</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060884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401719" y="943583"/>
            <a:ext cx="7388562" cy="584775"/>
          </a:xfrm>
          <a:prstGeom prst="rect">
            <a:avLst/>
          </a:prstGeom>
          <a:noFill/>
        </p:spPr>
        <p:txBody>
          <a:bodyPr wrap="none" rtlCol="0">
            <a:spAutoFit/>
          </a:bodyPr>
          <a:lstStyle/>
          <a:p>
            <a:pPr algn="ct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a:t>
            </a:r>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油气大模型部署应用总体策略</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38" name="组合 37"/>
          <p:cNvGrpSpPr/>
          <p:nvPr/>
        </p:nvGrpSpPr>
        <p:grpSpPr>
          <a:xfrm>
            <a:off x="612032" y="2239364"/>
            <a:ext cx="10967937" cy="3684783"/>
            <a:chOff x="342299" y="2239364"/>
            <a:chExt cx="10967937" cy="3684783"/>
          </a:xfrm>
        </p:grpSpPr>
        <p:grpSp>
          <p:nvGrpSpPr>
            <p:cNvPr id="27" name="组合 26"/>
            <p:cNvGrpSpPr/>
            <p:nvPr/>
          </p:nvGrpSpPr>
          <p:grpSpPr>
            <a:xfrm>
              <a:off x="342299" y="2239364"/>
              <a:ext cx="1167319" cy="3684783"/>
              <a:chOff x="1762537" y="2239364"/>
              <a:chExt cx="1167319" cy="3684783"/>
            </a:xfrm>
          </p:grpSpPr>
          <p:sp>
            <p:nvSpPr>
              <p:cNvPr id="9" name="上箭头 8"/>
              <p:cNvSpPr/>
              <p:nvPr/>
            </p:nvSpPr>
            <p:spPr>
              <a:xfrm>
                <a:off x="1762537" y="2239364"/>
                <a:ext cx="1167319" cy="3684783"/>
              </a:xfrm>
              <a:prstGeom prst="up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逐</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级</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蒸</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馏</a:t>
                </a:r>
                <a:endParaRPr lang="en-US" altLang="zh-CN" sz="2000" dirty="0" smtClean="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缩</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小</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规</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模</a:t>
                </a:r>
                <a:endParaRPr lang="en-US" altLang="zh-CN" sz="2000"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2023030" y="2383573"/>
                <a:ext cx="646331" cy="646331"/>
              </a:xfrm>
              <a:prstGeom prst="rect">
                <a:avLst/>
              </a:prstGeom>
              <a:noFill/>
              <a:ln w="3175">
                <a:noFill/>
              </a:ln>
            </p:spPr>
            <p:txBody>
              <a:bodyPr wrap="none" rtlCol="0">
                <a:spAutoFit/>
              </a:bodyPr>
              <a:lstStyle/>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保持</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全息</a:t>
                </a:r>
                <a:endParaRPr lang="zh-CN" altLang="en-US"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grpSp>
          <p:nvGrpSpPr>
            <p:cNvPr id="26" name="组合 25"/>
            <p:cNvGrpSpPr/>
            <p:nvPr/>
          </p:nvGrpSpPr>
          <p:grpSpPr>
            <a:xfrm>
              <a:off x="10142917" y="2239364"/>
              <a:ext cx="1167319" cy="3684783"/>
              <a:chOff x="9262144" y="2239364"/>
              <a:chExt cx="1167319" cy="3684783"/>
            </a:xfrm>
          </p:grpSpPr>
          <p:sp>
            <p:nvSpPr>
              <p:cNvPr id="21" name="上箭头 20"/>
              <p:cNvSpPr/>
              <p:nvPr/>
            </p:nvSpPr>
            <p:spPr>
              <a:xfrm>
                <a:off x="9262144" y="2239364"/>
                <a:ext cx="1167319" cy="3684783"/>
              </a:xfrm>
              <a:prstGeom prst="up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逐</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级</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强</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化</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监督学习</a:t>
                </a:r>
                <a:endParaRPr lang="en-US" altLang="zh-CN" sz="2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19841" y="2383573"/>
                <a:ext cx="646331" cy="646331"/>
              </a:xfrm>
              <a:prstGeom prst="rect">
                <a:avLst/>
              </a:prstGeom>
              <a:noFill/>
              <a:ln w="3175">
                <a:noFill/>
              </a:ln>
            </p:spPr>
            <p:txBody>
              <a:bodyPr wrap="none" rtlCol="0">
                <a:spAutoFit/>
              </a:bodyPr>
              <a:lstStyle/>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强化</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ctr"/>
                <a:r>
                  <a:rPr lang="zh-CN" altLang="en-US"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特性</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grpSp>
          <p:nvGrpSpPr>
            <p:cNvPr id="37" name="组合 36"/>
            <p:cNvGrpSpPr/>
            <p:nvPr/>
          </p:nvGrpSpPr>
          <p:grpSpPr>
            <a:xfrm>
              <a:off x="1722825" y="2239364"/>
              <a:ext cx="8439855" cy="3684783"/>
              <a:chOff x="3143063" y="2239364"/>
              <a:chExt cx="8439855" cy="3684783"/>
            </a:xfrm>
          </p:grpSpPr>
          <p:grpSp>
            <p:nvGrpSpPr>
              <p:cNvPr id="36" name="组合 35"/>
              <p:cNvGrpSpPr/>
              <p:nvPr/>
            </p:nvGrpSpPr>
            <p:grpSpPr>
              <a:xfrm>
                <a:off x="3143063" y="5032927"/>
                <a:ext cx="8439855" cy="891220"/>
                <a:chOff x="3143064" y="5032927"/>
                <a:chExt cx="8439855" cy="891220"/>
              </a:xfrm>
            </p:grpSpPr>
            <p:sp>
              <p:nvSpPr>
                <p:cNvPr id="7" name="立方体 6"/>
                <p:cNvSpPr/>
                <p:nvPr/>
              </p:nvSpPr>
              <p:spPr>
                <a:xfrm>
                  <a:off x="3143064" y="5032927"/>
                  <a:ext cx="7200000" cy="89122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0</a:t>
                  </a:r>
                </a:p>
                <a:p>
                  <a:r>
                    <a:rPr lang="zh-CN" altLang="en-US" dirty="0" smtClean="0">
                      <a:solidFill>
                        <a:schemeClr val="tx1"/>
                      </a:solidFill>
                      <a:latin typeface="微软雅黑" panose="020B0503020204020204" pitchFamily="34" charset="-122"/>
                      <a:ea typeface="微软雅黑" panose="020B0503020204020204" pitchFamily="34" charset="-122"/>
                    </a:rPr>
                    <a:t>  基础元大模型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1" name="立方体 30"/>
                <p:cNvSpPr/>
                <p:nvPr/>
              </p:nvSpPr>
              <p:spPr>
                <a:xfrm>
                  <a:off x="10142919" y="5032927"/>
                  <a:ext cx="1440000" cy="89122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联网</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p>
              </p:txBody>
            </p:sp>
          </p:grpSp>
          <p:grpSp>
            <p:nvGrpSpPr>
              <p:cNvPr id="35" name="组合 34"/>
              <p:cNvGrpSpPr/>
              <p:nvPr/>
            </p:nvGrpSpPr>
            <p:grpSpPr>
              <a:xfrm>
                <a:off x="3143063" y="4337691"/>
                <a:ext cx="7359854" cy="891220"/>
                <a:chOff x="3143064" y="4334537"/>
                <a:chExt cx="7359854" cy="891220"/>
              </a:xfrm>
            </p:grpSpPr>
            <p:sp>
              <p:nvSpPr>
                <p:cNvPr id="17" name="立方体 16"/>
                <p:cNvSpPr/>
                <p:nvPr/>
              </p:nvSpPr>
              <p:spPr>
                <a:xfrm>
                  <a:off x="3143064" y="4334537"/>
                  <a:ext cx="6120000" cy="891220"/>
                </a:xfrm>
                <a:prstGeom prst="cub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1</a:t>
                  </a:r>
                </a:p>
                <a:p>
                  <a:r>
                    <a:rPr lang="zh-CN" altLang="en-US" dirty="0" smtClean="0">
                      <a:solidFill>
                        <a:schemeClr val="tx1"/>
                      </a:solidFill>
                      <a:latin typeface="微软雅黑" panose="020B0503020204020204" pitchFamily="34" charset="-122"/>
                      <a:ea typeface="微软雅黑" panose="020B0503020204020204" pitchFamily="34" charset="-122"/>
                    </a:rPr>
                    <a:t>  油气</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行业</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企业大模型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立方体 24"/>
                <p:cNvSpPr/>
                <p:nvPr/>
              </p:nvSpPr>
              <p:spPr>
                <a:xfrm>
                  <a:off x="9062918" y="4334537"/>
                  <a:ext cx="1440000" cy="891220"/>
                </a:xfrm>
                <a:prstGeom prst="cub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行企</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知识库</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143063" y="3629839"/>
                <a:ext cx="6283346" cy="903835"/>
                <a:chOff x="3143063" y="3636146"/>
                <a:chExt cx="6283346" cy="903835"/>
              </a:xfrm>
            </p:grpSpPr>
            <p:sp>
              <p:nvSpPr>
                <p:cNvPr id="18" name="立方体 17"/>
                <p:cNvSpPr/>
                <p:nvPr/>
              </p:nvSpPr>
              <p:spPr>
                <a:xfrm>
                  <a:off x="3143063" y="3636146"/>
                  <a:ext cx="5040000" cy="89122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smtClean="0">
                      <a:solidFill>
                        <a:schemeClr val="tx1"/>
                      </a:solidFill>
                      <a:latin typeface="微软雅黑" panose="020B0503020204020204" pitchFamily="34" charset="-122"/>
                      <a:ea typeface="微软雅黑" panose="020B0503020204020204" pitchFamily="34" charset="-122"/>
                    </a:rPr>
                    <a:t>2</a:t>
                  </a:r>
                </a:p>
                <a:p>
                  <a:r>
                    <a:rPr lang="zh-CN" altLang="en-US" dirty="0" smtClean="0">
                      <a:solidFill>
                        <a:schemeClr val="tx1"/>
                      </a:solidFill>
                      <a:latin typeface="微软雅黑" panose="020B0503020204020204" pitchFamily="34" charset="-122"/>
                      <a:ea typeface="微软雅黑" panose="020B0503020204020204" pitchFamily="34" charset="-122"/>
                    </a:rPr>
                    <a:t>  组织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专业中模型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8" name="立方体 27"/>
                <p:cNvSpPr/>
                <p:nvPr/>
              </p:nvSpPr>
              <p:spPr>
                <a:xfrm>
                  <a:off x="7986409" y="3648761"/>
                  <a:ext cx="1440000" cy="89122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领域</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知识库</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143063" y="2934601"/>
                <a:ext cx="5203573" cy="891221"/>
                <a:chOff x="3143064" y="2937754"/>
                <a:chExt cx="5203573" cy="891221"/>
              </a:xfrm>
            </p:grpSpPr>
            <p:sp>
              <p:nvSpPr>
                <p:cNvPr id="19" name="立方体 18"/>
                <p:cNvSpPr/>
                <p:nvPr/>
              </p:nvSpPr>
              <p:spPr>
                <a:xfrm>
                  <a:off x="3143064" y="2937755"/>
                  <a:ext cx="3960000" cy="891220"/>
                </a:xfrm>
                <a:prstGeom prst="cub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3</a:t>
                  </a:r>
                </a:p>
                <a:p>
                  <a:r>
                    <a:rPr lang="zh-CN" altLang="en-US" dirty="0" smtClean="0">
                      <a:solidFill>
                        <a:schemeClr val="tx1"/>
                      </a:solidFill>
                      <a:latin typeface="微软雅黑" panose="020B0503020204020204" pitchFamily="34" charset="-122"/>
                      <a:ea typeface="微软雅黑" panose="020B0503020204020204" pitchFamily="34" charset="-122"/>
                    </a:rPr>
                    <a:t>  业务</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场景小模型</a:t>
                  </a:r>
                  <a:endParaRPr lang="en-US" altLang="zh-CN" dirty="0" smtClean="0">
                    <a:solidFill>
                      <a:schemeClr val="tx1"/>
                    </a:solidFill>
                    <a:latin typeface="微软雅黑" panose="020B0503020204020204" pitchFamily="34" charset="-122"/>
                    <a:ea typeface="微软雅黑" panose="020B0503020204020204" pitchFamily="34" charset="-122"/>
                  </a:endParaRPr>
                </a:p>
              </p:txBody>
            </p:sp>
            <p:sp>
              <p:nvSpPr>
                <p:cNvPr id="29" name="立方体 28"/>
                <p:cNvSpPr/>
                <p:nvPr/>
              </p:nvSpPr>
              <p:spPr>
                <a:xfrm>
                  <a:off x="6906637" y="2937754"/>
                  <a:ext cx="1440000" cy="891220"/>
                </a:xfrm>
                <a:prstGeom prst="cub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业务</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3143063" y="2239364"/>
                <a:ext cx="4129337" cy="891220"/>
                <a:chOff x="3143064" y="2239364"/>
                <a:chExt cx="4129337" cy="891220"/>
              </a:xfrm>
            </p:grpSpPr>
            <p:sp>
              <p:nvSpPr>
                <p:cNvPr id="20" name="立方体 19"/>
                <p:cNvSpPr/>
                <p:nvPr/>
              </p:nvSpPr>
              <p:spPr>
                <a:xfrm>
                  <a:off x="3143064" y="2239364"/>
                  <a:ext cx="2880000" cy="89122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n</a:t>
                  </a:r>
                </a:p>
                <a:p>
                  <a:r>
                    <a:rPr lang="zh-CN" altLang="en-US" dirty="0" smtClean="0">
                      <a:solidFill>
                        <a:schemeClr val="tx1"/>
                      </a:solidFill>
                      <a:latin typeface="微软雅黑" panose="020B0503020204020204" pitchFamily="34" charset="-122"/>
                      <a:ea typeface="微软雅黑" panose="020B0503020204020204" pitchFamily="34" charset="-122"/>
                    </a:rPr>
                    <a:t>  嵌入式</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个人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微模型</a:t>
                  </a:r>
                  <a:endParaRPr lang="en-US" altLang="zh-CN" dirty="0" smtClean="0">
                    <a:solidFill>
                      <a:schemeClr val="tx1"/>
                    </a:solidFill>
                    <a:latin typeface="微软雅黑" panose="020B0503020204020204" pitchFamily="34" charset="-122"/>
                    <a:ea typeface="微软雅黑" panose="020B0503020204020204" pitchFamily="34" charset="-122"/>
                  </a:endParaRPr>
                </a:p>
              </p:txBody>
            </p:sp>
            <p:sp>
              <p:nvSpPr>
                <p:cNvPr id="30" name="立方体 29"/>
                <p:cNvSpPr/>
                <p:nvPr/>
              </p:nvSpPr>
              <p:spPr>
                <a:xfrm>
                  <a:off x="5832401" y="2239364"/>
                  <a:ext cx="1440000" cy="89122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个体</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grpSp>
      <p:sp>
        <p:nvSpPr>
          <p:cNvPr id="39" name="文本框 38"/>
          <p:cNvSpPr txBox="1"/>
          <p:nvPr/>
        </p:nvSpPr>
        <p:spPr>
          <a:xfrm>
            <a:off x="7265026" y="2294578"/>
            <a:ext cx="3018775" cy="646331"/>
          </a:xfrm>
          <a:prstGeom prst="rect">
            <a:avLst/>
          </a:prstGeom>
          <a:noFill/>
        </p:spPr>
        <p:txBody>
          <a:bodyPr wrap="none" rtlCol="0">
            <a:spAutoFit/>
          </a:bodyPr>
          <a:lstStyle/>
          <a:p>
            <a:r>
              <a:rPr lang="zh-CN" altLang="en-US" dirty="0">
                <a:latin typeface="方正大黑简体" panose="03000509000000000000" pitchFamily="65" charset="-122"/>
                <a:ea typeface="方正大黑简体" panose="03000509000000000000" pitchFamily="65" charset="-122"/>
              </a:rPr>
              <a:t>知识</a:t>
            </a:r>
            <a:r>
              <a:rPr lang="zh-CN" altLang="en-US" dirty="0" smtClean="0">
                <a:latin typeface="方正大黑简体" panose="03000509000000000000" pitchFamily="65" charset="-122"/>
                <a:ea typeface="方正大黑简体" panose="03000509000000000000" pitchFamily="65" charset="-122"/>
              </a:rPr>
              <a:t>蒸馏 </a:t>
            </a:r>
            <a:r>
              <a:rPr lang="en-US" altLang="zh-CN" dirty="0" smtClean="0">
                <a:latin typeface="方正大黑简体" panose="03000509000000000000" pitchFamily="65" charset="-122"/>
                <a:ea typeface="方正大黑简体" panose="03000509000000000000" pitchFamily="65" charset="-122"/>
              </a:rPr>
              <a:t>+ </a:t>
            </a:r>
            <a:r>
              <a:rPr lang="zh-CN" altLang="en-US" dirty="0" smtClean="0">
                <a:latin typeface="方正大黑简体" panose="03000509000000000000" pitchFamily="65" charset="-122"/>
                <a:ea typeface="方正大黑简体" panose="03000509000000000000" pitchFamily="65" charset="-122"/>
              </a:rPr>
              <a:t>知识库 </a:t>
            </a:r>
            <a:r>
              <a:rPr lang="en-US" altLang="zh-CN" dirty="0" smtClean="0">
                <a:latin typeface="方正大黑简体" panose="03000509000000000000" pitchFamily="65" charset="-122"/>
                <a:ea typeface="方正大黑简体" panose="03000509000000000000" pitchFamily="65" charset="-122"/>
              </a:rPr>
              <a:t>+ </a:t>
            </a:r>
            <a:r>
              <a:rPr lang="zh-CN" altLang="en-US" dirty="0" smtClean="0">
                <a:latin typeface="方正大黑简体" panose="03000509000000000000" pitchFamily="65" charset="-122"/>
                <a:ea typeface="方正大黑简体" panose="03000509000000000000" pitchFamily="65" charset="-122"/>
              </a:rPr>
              <a:t>本地化</a:t>
            </a:r>
            <a:endParaRPr lang="en-US" altLang="zh-CN" dirty="0" smtClean="0">
              <a:latin typeface="方正大黑简体" panose="03000509000000000000" pitchFamily="65" charset="-122"/>
              <a:ea typeface="方正大黑简体" panose="03000509000000000000" pitchFamily="65" charset="-122"/>
            </a:endParaRPr>
          </a:p>
          <a:p>
            <a:r>
              <a:rPr lang="en-US" altLang="zh-CN" dirty="0" smtClean="0">
                <a:latin typeface="方正大黑简体" panose="03000509000000000000" pitchFamily="65" charset="-122"/>
                <a:ea typeface="方正大黑简体" panose="03000509000000000000" pitchFamily="65" charset="-122"/>
              </a:rPr>
              <a:t>KD + RAG </a:t>
            </a:r>
            <a:r>
              <a:rPr lang="en-US" altLang="zh-CN" dirty="0">
                <a:latin typeface="方正大黑简体" panose="03000509000000000000" pitchFamily="65" charset="-122"/>
                <a:ea typeface="方正大黑简体" panose="03000509000000000000" pitchFamily="65" charset="-122"/>
              </a:rPr>
              <a:t>+ </a:t>
            </a:r>
            <a:r>
              <a:rPr lang="en-US" altLang="zh-CN" dirty="0" smtClean="0">
                <a:latin typeface="方正大黑简体" panose="03000509000000000000" pitchFamily="65" charset="-122"/>
                <a:ea typeface="方正大黑简体" panose="03000509000000000000" pitchFamily="65" charset="-122"/>
              </a:rPr>
              <a:t>Localization</a:t>
            </a:r>
            <a:endParaRPr lang="zh-CN" altLang="en-US" dirty="0">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70030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4543231"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选择正确</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基础</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元模型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0</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42544" y="1637438"/>
            <a:ext cx="6096000" cy="3170099"/>
          </a:xfrm>
          <a:prstGeom prst="rect">
            <a:avLst/>
          </a:prstGeom>
        </p:spPr>
        <p:txBody>
          <a:bodyPr>
            <a:spAutoFit/>
          </a:bodyPr>
          <a:lstStyle/>
          <a:p>
            <a:pPr indent="447675" algn="just"/>
            <a:r>
              <a:rPr lang="zh-CN" altLang="en-US" sz="2400" dirty="0">
                <a:latin typeface="微软雅黑" panose="020B0503020204020204" pitchFamily="34" charset="-122"/>
                <a:ea typeface="微软雅黑" panose="020B0503020204020204" pitchFamily="34" charset="-122"/>
              </a:rPr>
              <a:t>选择符合行业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企业的基础大模型，作为本行业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a:t>
            </a:r>
            <a:r>
              <a:rPr lang="zh-CN" altLang="en-US" sz="32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元</a:t>
            </a:r>
            <a:r>
              <a:rPr lang="zh-CN" altLang="en-US" sz="2400" dirty="0">
                <a:latin typeface="微软雅黑" panose="020B0503020204020204" pitchFamily="34" charset="-122"/>
                <a:ea typeface="微软雅黑" panose="020B0503020204020204" pitchFamily="34" charset="-122"/>
              </a:rPr>
              <a:t>”大模型，以其为基础的各级专业模型、业务模型等都将从这个基础元模型蒸馏知识，因此它非常重要。可以选择开源或闭源大模型，但要考虑到提供商的可靠的技术支持，以及该模型未来的发展前景。如果资金不是特别紧张，应优先考虑收费的、规模大的大模型产品。</a:t>
            </a:r>
          </a:p>
        </p:txBody>
      </p:sp>
      <p:sp>
        <p:nvSpPr>
          <p:cNvPr id="3" name="矩形 2"/>
          <p:cNvSpPr/>
          <p:nvPr/>
        </p:nvSpPr>
        <p:spPr>
          <a:xfrm>
            <a:off x="742544" y="4988378"/>
            <a:ext cx="6096000" cy="1631216"/>
          </a:xfrm>
          <a:prstGeom prst="rect">
            <a:avLst/>
          </a:prstGeom>
        </p:spPr>
        <p:txBody>
          <a:bodyPr>
            <a:spAutoFit/>
          </a:bodyPr>
          <a:lstStyle/>
          <a:p>
            <a:pPr indent="447675" algn="just"/>
            <a:r>
              <a:rPr lang="zh-CN" altLang="en-US" sz="2000" dirty="0">
                <a:latin typeface="微软雅黑" panose="020B0503020204020204" pitchFamily="34" charset="-122"/>
                <a:ea typeface="微软雅黑" panose="020B0503020204020204" pitchFamily="34" charset="-122"/>
              </a:rPr>
              <a:t>以中国石油等央企为代表的企业，拥有较强的实力，同时承载着行业大模型建设的任务和使命，应该选择全球最优秀的大模型产品和相关的最具实力的合作伙伴。当前技术条件下，模型参数规模应在</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千</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万亿</a:t>
            </a:r>
            <a:r>
              <a:rPr lang="zh-CN" altLang="en-US" sz="2000" dirty="0">
                <a:latin typeface="微软雅黑" panose="020B0503020204020204" pitchFamily="34" charset="-122"/>
                <a:ea typeface="微软雅黑" panose="020B0503020204020204" pitchFamily="34" charset="-122"/>
              </a:rPr>
              <a:t>以上。</a:t>
            </a: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7382189" y="1374790"/>
            <a:ext cx="1208956" cy="1080000"/>
          </a:xfrm>
          <a:prstGeom prst="roundRect">
            <a:avLst>
              <a:gd name="adj" fmla="val 8594"/>
            </a:avLst>
          </a:prstGeom>
          <a:solidFill>
            <a:srgbClr val="FFFFFF">
              <a:shade val="85000"/>
            </a:srgbClr>
          </a:solidFill>
          <a:ln>
            <a:noFill/>
          </a:ln>
          <a:effectLst/>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2189" y="2564812"/>
            <a:ext cx="1208956" cy="1080000"/>
          </a:xfrm>
          <a:prstGeom prst="roundRect">
            <a:avLst>
              <a:gd name="adj" fmla="val 8594"/>
            </a:avLst>
          </a:prstGeom>
          <a:solidFill>
            <a:srgbClr val="FFFFFF">
              <a:shade val="85000"/>
            </a:srgbClr>
          </a:solidFill>
          <a:ln>
            <a:noFill/>
          </a:ln>
          <a:effectLst/>
        </p:spPr>
      </p:pic>
      <p:pic>
        <p:nvPicPr>
          <p:cNvPr id="7" name="图片 6"/>
          <p:cNvPicPr>
            <a:picLocks noChangeAspect="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320338" y="1374790"/>
            <a:ext cx="1021304" cy="1080000"/>
          </a:xfrm>
          <a:prstGeom prst="roundRect">
            <a:avLst>
              <a:gd name="adj" fmla="val 8594"/>
            </a:avLst>
          </a:prstGeom>
          <a:solidFill>
            <a:srgbClr val="FFFFFF">
              <a:shade val="85000"/>
            </a:srgbClr>
          </a:solidFill>
          <a:ln>
            <a:noFill/>
          </a:ln>
          <a:effectLst/>
        </p:spPr>
      </p:pic>
      <p:pic>
        <p:nvPicPr>
          <p:cNvPr id="8" name="图片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21402" y="2564812"/>
            <a:ext cx="1920240" cy="1080000"/>
          </a:xfrm>
          <a:prstGeom prst="roundRect">
            <a:avLst>
              <a:gd name="adj" fmla="val 8594"/>
            </a:avLst>
          </a:prstGeom>
          <a:solidFill>
            <a:srgbClr val="FFFFFF">
              <a:shade val="85000"/>
            </a:srgbClr>
          </a:solidFill>
          <a:ln>
            <a:noFill/>
          </a:ln>
          <a:effectLst/>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82189" y="3832698"/>
            <a:ext cx="3959453" cy="1186774"/>
          </a:xfrm>
          <a:prstGeom prst="roundRect">
            <a:avLst>
              <a:gd name="adj" fmla="val 8594"/>
            </a:avLst>
          </a:prstGeom>
          <a:solidFill>
            <a:srgbClr val="FFFFFF">
              <a:shade val="85000"/>
            </a:srgbClr>
          </a:solidFill>
          <a:ln w="3175">
            <a:solidFill>
              <a:schemeClr val="tx1"/>
            </a:solidFill>
          </a:ln>
          <a:effectLst/>
        </p:spPr>
      </p:pic>
      <p:sp>
        <p:nvSpPr>
          <p:cNvPr id="11" name="矩形 10"/>
          <p:cNvSpPr/>
          <p:nvPr/>
        </p:nvSpPr>
        <p:spPr>
          <a:xfrm>
            <a:off x="7601130" y="5389682"/>
            <a:ext cx="1980029" cy="1077218"/>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元模型对标</a:t>
            </a:r>
            <a:endParaRPr lang="en-US" altLang="zh-CN" sz="2800" dirty="0" smtClean="0">
              <a:latin typeface="方正粗宋简体" panose="03000509000000000000" pitchFamily="65" charset="-122"/>
              <a:ea typeface="方正粗宋简体" panose="03000509000000000000" pitchFamily="65" charset="-122"/>
            </a:endParaRPr>
          </a:p>
          <a:p>
            <a:pPr algn="ctr"/>
            <a:r>
              <a:rPr lang="zh-CN" altLang="en-US" sz="36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超人</a:t>
            </a:r>
            <a:endParaRPr lang="zh-CN" altLang="en-US" sz="36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14903" y="5163216"/>
            <a:ext cx="1426739" cy="1407040"/>
          </a:xfrm>
          <a:prstGeom prst="rect">
            <a:avLst/>
          </a:prstGeom>
        </p:spPr>
      </p:pic>
    </p:spTree>
    <p:extLst>
      <p:ext uri="{BB962C8B-B14F-4D97-AF65-F5344CB8AC3E}">
        <p14:creationId xmlns:p14="http://schemas.microsoft.com/office/powerpoint/2010/main" val="20787443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2843</Words>
  <Application>Microsoft Office PowerPoint</Application>
  <PresentationFormat>宽屏</PresentationFormat>
  <Paragraphs>259</Paragraphs>
  <Slides>23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方正粗宋简体</vt:lpstr>
      <vt:lpstr>宋体</vt:lpstr>
      <vt:lpstr>Arial Black</vt:lpstr>
      <vt:lpstr>Wingdings</vt:lpstr>
      <vt:lpstr>微软雅黑 Light</vt:lpstr>
      <vt:lpstr>方正超粗黑简体</vt:lpstr>
      <vt:lpstr>Calibri Light</vt:lpstr>
      <vt:lpstr>微软雅黑</vt:lpstr>
      <vt:lpstr>方正兰亭大黑简体</vt:lpstr>
      <vt:lpstr>阿里巴巴普惠体 Heavy</vt:lpstr>
      <vt:lpstr>Calibri</vt:lpstr>
      <vt:lpstr>Arial</vt:lpstr>
      <vt:lpstr>方正大黑简体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269</cp:revision>
  <dcterms:created xsi:type="dcterms:W3CDTF">2024-12-17T01:06:00Z</dcterms:created>
  <dcterms:modified xsi:type="dcterms:W3CDTF">2025-03-26T04:47:38Z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D39D7CE8894D4F9B9AF5B360CC5C8519</vt:lpwstr>
  </property>
  <property fmtid="{D5CDD505-2E9C-101B-9397-08002B2CF9AE}" pid="3" name="KSOProductBuildVer">
    <vt:lpwstr>2052-11.8.2.10321</vt:lpwstr>
  </property>
</Properties>
</file>